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75" r:id="rId4"/>
    <p:sldId id="274" r:id="rId5"/>
    <p:sldId id="260" r:id="rId6"/>
    <p:sldId id="261" r:id="rId7"/>
    <p:sldId id="262" r:id="rId8"/>
    <p:sldId id="26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2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3E95A-5C82-4A0B-9389-3DCA84CC2390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D13DB-317C-47B4-83D8-0DD02C54C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4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144 different sounds within the English language using the 26 letters of the alphabet!! So there is no wonder some children find it difficult</a:t>
            </a:r>
            <a:r>
              <a:rPr lang="en-GB" baseline="0" dirty="0" smtClean="0"/>
              <a:t> to know </a:t>
            </a:r>
            <a:r>
              <a:rPr lang="en-GB" baseline="0" dirty="0" err="1" smtClean="0"/>
              <a:t>whoch</a:t>
            </a:r>
            <a:r>
              <a:rPr lang="en-GB" baseline="0" dirty="0" smtClean="0"/>
              <a:t> letters they need for which sound.</a:t>
            </a:r>
          </a:p>
          <a:p>
            <a:r>
              <a:rPr lang="en-GB" baseline="0" dirty="0" smtClean="0"/>
              <a:t>Take the word mother – it </a:t>
            </a:r>
            <a:r>
              <a:rPr lang="en-GB" baseline="0" dirty="0" err="1" smtClean="0"/>
              <a:t>siunds</a:t>
            </a:r>
            <a:r>
              <a:rPr lang="en-GB" baseline="0" dirty="0" smtClean="0"/>
              <a:t> like it could be spelt </a:t>
            </a:r>
            <a:r>
              <a:rPr lang="en-GB" baseline="0" dirty="0" err="1" smtClean="0"/>
              <a:t>muther</a:t>
            </a:r>
            <a:r>
              <a:rPr lang="en-GB" baseline="0" dirty="0" smtClean="0"/>
              <a:t>,, </a:t>
            </a:r>
            <a:r>
              <a:rPr lang="en-GB" baseline="0" dirty="0" err="1" smtClean="0"/>
              <a:t>moother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muthir</a:t>
            </a:r>
            <a:r>
              <a:rPr lang="en-GB" baseline="0" dirty="0" smtClean="0"/>
              <a:t>   </a:t>
            </a:r>
            <a:r>
              <a:rPr lang="en-GB" baseline="0" dirty="0" err="1" smtClean="0"/>
              <a:t>moothir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13DB-317C-47B4-83D8-0DD02C54CF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Flooberhopper</a:t>
            </a:r>
            <a:r>
              <a:rPr lang="en-GB" dirty="0" smtClean="0"/>
              <a:t>    could be </a:t>
            </a:r>
            <a:r>
              <a:rPr lang="en-GB" dirty="0" err="1" smtClean="0"/>
              <a:t>flewberhopper</a:t>
            </a:r>
            <a:r>
              <a:rPr lang="en-GB" dirty="0" smtClean="0"/>
              <a:t>, </a:t>
            </a:r>
            <a:r>
              <a:rPr lang="en-GB" dirty="0" err="1" smtClean="0"/>
              <a:t>fluberhoppir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13DB-317C-47B4-83D8-0DD02C54CF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6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the number of </a:t>
            </a:r>
            <a:r>
              <a:rPr lang="en-GB" dirty="0" err="1" smtClean="0"/>
              <a:t>sylables</a:t>
            </a:r>
            <a:r>
              <a:rPr lang="en-GB" dirty="0" smtClean="0"/>
              <a:t> changes add </a:t>
            </a:r>
            <a:r>
              <a:rPr lang="en-GB" dirty="0" err="1" smtClean="0"/>
              <a:t>es</a:t>
            </a:r>
            <a:r>
              <a:rPr lang="en-GB" dirty="0" smtClean="0"/>
              <a:t> if not just add s</a:t>
            </a:r>
          </a:p>
          <a:p>
            <a:endParaRPr lang="en-GB" dirty="0" smtClean="0"/>
          </a:p>
          <a:p>
            <a:r>
              <a:rPr lang="en-GB" dirty="0" smtClean="0"/>
              <a:t>Vowel before</a:t>
            </a:r>
            <a:r>
              <a:rPr lang="en-GB" baseline="0" dirty="0" smtClean="0"/>
              <a:t> the y add s   consonant before the y add </a:t>
            </a:r>
            <a:r>
              <a:rPr lang="en-GB" baseline="0" dirty="0" err="1" smtClean="0"/>
              <a:t>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13DB-317C-47B4-83D8-0DD02C54CF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6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know Mum</a:t>
            </a:r>
            <a:r>
              <a:rPr lang="en-GB" baseline="0" dirty="0" smtClean="0"/>
              <a:t> said no.</a:t>
            </a:r>
          </a:p>
          <a:p>
            <a:r>
              <a:rPr lang="en-GB" baseline="0" dirty="0" smtClean="0"/>
              <a:t>I said bye to Sam as I walked by the shop to buy a loaf of bread.</a:t>
            </a:r>
          </a:p>
          <a:p>
            <a:r>
              <a:rPr lang="en-GB" baseline="0" dirty="0" smtClean="0"/>
              <a:t>Have you been to the bean shop?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13DB-317C-47B4-83D8-0DD02C54CF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4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KS1 classes children have this list of words in alphabetical order to help them to find the spelling they want more easily.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13DB-317C-47B4-83D8-0DD02C54CF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1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6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3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BFE62-D0C9-4134-BE64-C5657962BDB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latin typeface="Twinkl Cursive Unlooped" panose="02000000000000000000" pitchFamily="2" charset="0"/>
              </a:rPr>
              <a:t>Spelling at Stannington Infant School </a:t>
            </a:r>
            <a:endParaRPr lang="en-GB" sz="4000" dirty="0">
              <a:latin typeface="Twinkl Cursive Un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7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6604"/>
            <a:ext cx="9601196" cy="764481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Spelling Aerobics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2305"/>
            <a:ext cx="9601196" cy="4531023"/>
          </a:xfrm>
        </p:spPr>
        <p:txBody>
          <a:bodyPr>
            <a:normAutofit fontScale="40000" lnSpcReduction="20000"/>
          </a:bodyPr>
          <a:lstStyle/>
          <a:p>
            <a:r>
              <a:rPr lang="en-GB" sz="5500" dirty="0" smtClean="0">
                <a:latin typeface="Twinkl Cursive Unlooped" panose="02000000000000000000" pitchFamily="2" charset="0"/>
              </a:rPr>
              <a:t>Have a selection of words written on pieces of paper or on a board that children can see.</a:t>
            </a:r>
          </a:p>
          <a:p>
            <a:r>
              <a:rPr lang="en-GB" sz="5500" dirty="0" smtClean="0">
                <a:latin typeface="Twinkl Cursive Unlooped" panose="02000000000000000000" pitchFamily="2" charset="0"/>
              </a:rPr>
              <a:t>One person stands in front of the others and chooses a word: </a:t>
            </a:r>
          </a:p>
          <a:p>
            <a:pPr lvl="1"/>
            <a:r>
              <a:rPr lang="en-GB" sz="5500" dirty="0" smtClean="0">
                <a:latin typeface="Twinkl Cursive Unlooped" panose="02000000000000000000" pitchFamily="2" charset="0"/>
              </a:rPr>
              <a:t>Happy (they introduce the word)</a:t>
            </a:r>
          </a:p>
          <a:p>
            <a:r>
              <a:rPr lang="en-GB" sz="5500" dirty="0" smtClean="0">
                <a:latin typeface="Twinkl Cursive Unlooped" panose="02000000000000000000" pitchFamily="2" charset="0"/>
              </a:rPr>
              <a:t>Then they spell the word a letter at a time using actions</a:t>
            </a:r>
          </a:p>
          <a:p>
            <a:pPr lvl="2"/>
            <a:r>
              <a:rPr lang="en-GB" sz="5500" dirty="0" smtClean="0">
                <a:latin typeface="Twinkl Cursive Unlooped" panose="02000000000000000000" pitchFamily="2" charset="0"/>
              </a:rPr>
              <a:t>H (tall letter action)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5500" dirty="0" smtClean="0">
                <a:latin typeface="Twinkl Cursive Unlooped" panose="02000000000000000000" pitchFamily="2" charset="0"/>
              </a:rPr>
              <a:t>A (short letter action)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5500" dirty="0" smtClean="0">
                <a:latin typeface="Twinkl Cursive Unlooped" panose="02000000000000000000" pitchFamily="2" charset="0"/>
              </a:rPr>
              <a:t>P (tail letter action)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5500" dirty="0" smtClean="0">
                <a:latin typeface="Twinkl Cursive Unlooped" panose="02000000000000000000" pitchFamily="2" charset="0"/>
              </a:rPr>
              <a:t>P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5500" dirty="0" smtClean="0">
                <a:latin typeface="Twinkl Cursive Unlooped" panose="02000000000000000000" pitchFamily="2" charset="0"/>
              </a:rPr>
              <a:t>Y (tail letter action)</a:t>
            </a:r>
            <a:endParaRPr lang="en-GB" sz="5500" dirty="0">
              <a:latin typeface="Twinkl Cursive Unlooped" panose="02000000000000000000" pitchFamily="2" charset="0"/>
            </a:endParaRPr>
          </a:p>
          <a:p>
            <a:r>
              <a:rPr lang="en-GB" sz="5500" dirty="0" smtClean="0">
                <a:latin typeface="Twinkl Cursive Unlooped" panose="02000000000000000000" pitchFamily="2" charset="0"/>
              </a:rPr>
              <a:t>Repeat the whole word.</a:t>
            </a:r>
            <a:endParaRPr lang="en-GB" sz="5500" dirty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61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6604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Right or Wrong?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9"/>
            <a:ext cx="9601196" cy="366452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3600" dirty="0" err="1" smtClean="0">
                <a:latin typeface="Twinkl Cursive Unlooped" panose="02000000000000000000" pitchFamily="2" charset="0"/>
              </a:rPr>
              <a:t>ise</a:t>
            </a:r>
            <a:r>
              <a:rPr lang="en-GB" sz="3600" dirty="0" smtClean="0">
                <a:latin typeface="Twinkl Cursive Unlooped" panose="02000000000000000000" pitchFamily="2" charset="0"/>
              </a:rPr>
              <a:t>           city          sell        </a:t>
            </a:r>
            <a:r>
              <a:rPr lang="en-GB" sz="3600" dirty="0" err="1" smtClean="0">
                <a:latin typeface="Twinkl Cursive Unlooped" panose="02000000000000000000" pitchFamily="2" charset="0"/>
              </a:rPr>
              <a:t>fansy</a:t>
            </a:r>
            <a:r>
              <a:rPr lang="en-GB" sz="3600" dirty="0" smtClean="0">
                <a:latin typeface="Twinkl Cursive Unlooped" panose="02000000000000000000" pitchFamily="2" charset="0"/>
              </a:rPr>
              <a:t>        </a:t>
            </a:r>
          </a:p>
          <a:p>
            <a:pPr marL="914400" lvl="2" indent="0">
              <a:buNone/>
            </a:pPr>
            <a:endParaRPr lang="en-GB" sz="3600" dirty="0">
              <a:latin typeface="Twinkl Cursive Unlooped" panose="02000000000000000000" pitchFamily="2" charset="0"/>
            </a:endParaRPr>
          </a:p>
          <a:p>
            <a:pPr marL="914400" lvl="2" indent="0">
              <a:buNone/>
            </a:pPr>
            <a:r>
              <a:rPr lang="en-GB" sz="3600" dirty="0" err="1" smtClean="0">
                <a:latin typeface="Twinkl Cursive Unlooped" panose="02000000000000000000" pitchFamily="2" charset="0"/>
              </a:rPr>
              <a:t>bisycle</a:t>
            </a:r>
            <a:r>
              <a:rPr lang="en-GB" sz="3600" dirty="0" smtClean="0">
                <a:latin typeface="Twinkl Cursive Unlooped" panose="02000000000000000000" pitchFamily="2" charset="0"/>
              </a:rPr>
              <a:t>          mice     rise      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01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6604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Silly Stories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9"/>
            <a:ext cx="9601196" cy="366452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3600" dirty="0">
              <a:latin typeface="Twinkl Cursive Unlooped" panose="02000000000000000000" pitchFamily="2" charset="0"/>
            </a:endParaRP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Tell a silly story using that week’s spellings. </a:t>
            </a:r>
            <a:endParaRPr lang="en-GB" sz="3600" dirty="0">
              <a:latin typeface="Twinkl Cursive Unlooped" panose="02000000000000000000" pitchFamily="2" charset="0"/>
            </a:endParaRP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Each time you say one of the words your child has to write that word down.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81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6604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Invisible Man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9"/>
            <a:ext cx="9601196" cy="3664526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endParaRPr lang="en-GB" sz="3600" dirty="0">
              <a:latin typeface="Twinkl Cursive Unlooped" panose="02000000000000000000" pitchFamily="2" charset="0"/>
            </a:endParaRP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A variation on Hang Man!</a:t>
            </a: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We play in two teams and each time we correctly spell a word we can rub out part of the invisible man. </a:t>
            </a: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The first team to make their person disappear wins.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7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9"/>
            <a:ext cx="9601196" cy="366452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Only introduce a few games at a time. </a:t>
            </a: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When they become bored with it introduce another one.</a:t>
            </a:r>
          </a:p>
          <a:p>
            <a:pPr marL="914400" lvl="2" indent="0">
              <a:buNone/>
            </a:pPr>
            <a:endParaRPr lang="en-GB" sz="3600" dirty="0">
              <a:latin typeface="Twinkl Cursive Unlooped" panose="02000000000000000000" pitchFamily="2" charset="0"/>
            </a:endParaRPr>
          </a:p>
          <a:p>
            <a:pPr marL="914400" lvl="2" indent="0">
              <a:buNone/>
            </a:pPr>
            <a:r>
              <a:rPr lang="en-GB" sz="3600" dirty="0" smtClean="0">
                <a:latin typeface="Twinkl Cursive Unlooped" panose="02000000000000000000" pitchFamily="2" charset="0"/>
              </a:rPr>
              <a:t>Little and often is the key.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86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>
                <a:latin typeface="Twinkl Cursive Unlooped" panose="02000000000000000000" pitchFamily="2" charset="0"/>
              </a:rPr>
              <a:t>Adding / s /, / </a:t>
            </a:r>
            <a:r>
              <a:rPr lang="en-GB" dirty="0" err="1">
                <a:latin typeface="Twinkl Cursive Unlooped" panose="02000000000000000000" pitchFamily="2" charset="0"/>
              </a:rPr>
              <a:t>es</a:t>
            </a:r>
            <a:r>
              <a:rPr lang="en-GB" dirty="0">
                <a:latin typeface="Twinkl Cursive Unlooped" panose="02000000000000000000" pitchFamily="2" charset="0"/>
              </a:rPr>
              <a:t> / or / </a:t>
            </a:r>
            <a:r>
              <a:rPr lang="en-GB" dirty="0" err="1">
                <a:latin typeface="Twinkl Cursive Unlooped" panose="02000000000000000000" pitchFamily="2" charset="0"/>
              </a:rPr>
              <a:t>ies</a:t>
            </a:r>
            <a:r>
              <a:rPr lang="en-GB" dirty="0">
                <a:latin typeface="Twinkl Cursive Unlooped" panose="02000000000000000000" pitchFamily="2" charset="0"/>
              </a:rPr>
              <a:t> /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Twinkl Cursive Unlooped" panose="02000000000000000000" pitchFamily="2" charset="0"/>
              </a:rPr>
              <a:t>How do we know when to add / s /or / </a:t>
            </a:r>
            <a:r>
              <a:rPr lang="en-GB" dirty="0" err="1">
                <a:latin typeface="Twinkl Cursive Unlooped" panose="02000000000000000000" pitchFamily="2" charset="0"/>
              </a:rPr>
              <a:t>es</a:t>
            </a:r>
            <a:r>
              <a:rPr lang="en-GB" dirty="0">
                <a:latin typeface="Twinkl Cursive Unlooped" panose="02000000000000000000" pitchFamily="2" charset="0"/>
              </a:rPr>
              <a:t> / when pluralising words?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lunch                    day                    dog                 box   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r>
              <a:rPr lang="en-GB" dirty="0">
                <a:latin typeface="Twinkl Cursive Unlooped" panose="02000000000000000000" pitchFamily="2" charset="0"/>
              </a:rPr>
              <a:t>When do we add / s / or / </a:t>
            </a:r>
            <a:r>
              <a:rPr lang="en-GB" dirty="0" err="1">
                <a:latin typeface="Twinkl Cursive Unlooped" panose="02000000000000000000" pitchFamily="2" charset="0"/>
              </a:rPr>
              <a:t>ies</a:t>
            </a:r>
            <a:r>
              <a:rPr lang="en-GB" dirty="0">
                <a:latin typeface="Twinkl Cursive Unlooped" panose="02000000000000000000" pitchFamily="2" charset="0"/>
              </a:rPr>
              <a:t> / ?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Monkey     story      lady        day</a:t>
            </a:r>
          </a:p>
        </p:txBody>
      </p:sp>
    </p:spTree>
    <p:extLst>
      <p:ext uri="{BB962C8B-B14F-4D97-AF65-F5344CB8AC3E}">
        <p14:creationId xmlns:p14="http://schemas.microsoft.com/office/powerpoint/2010/main" val="20702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08FE-9AD9-4E3F-BD19-2503B64C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 Cursive Unlooped" panose="02000000000000000000" pitchFamily="2" charset="0"/>
              </a:rPr>
              <a:t>Homophones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8596D7-F88D-4D71-AB1D-5884CB61C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527583"/>
              </p:ext>
            </p:extLst>
          </p:nvPr>
        </p:nvGraphicFramePr>
        <p:xfrm>
          <a:off x="838200" y="1371600"/>
          <a:ext cx="1046226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860">
                  <a:extLst>
                    <a:ext uri="{9D8B030D-6E8A-4147-A177-3AD203B41FA5}">
                      <a16:colId xmlns:a16="http://schemas.microsoft.com/office/drawing/2014/main" val="28091521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921657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359908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dirty="0"/>
                        <a:t>Put the following homophones into a sentence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27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4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bye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buy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9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been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33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through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threw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0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knew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6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their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they’re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4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0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whether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0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41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inkl Cursive Unlooped" panose="02000000000000000000" pitchFamily="2" charset="0"/>
                        </a:rPr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7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93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A020-3ABD-40A1-BEC7-9EA223A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winkl Cursive Unlooped" panose="02000000000000000000" pitchFamily="2" charset="0"/>
              </a:rPr>
              <a:t>Spelling and reading – inextricably linked</a:t>
            </a:r>
          </a:p>
        </p:txBody>
      </p:sp>
      <p:pic>
        <p:nvPicPr>
          <p:cNvPr id="5" name="Content Placeholder 4" descr="First100 High Frequency Words - Precursive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17042" r="21329"/>
          <a:stretch/>
        </p:blipFill>
        <p:spPr>
          <a:xfrm>
            <a:off x="2448732" y="2495226"/>
            <a:ext cx="7136970" cy="3060000"/>
          </a:xfrm>
        </p:spPr>
      </p:pic>
    </p:spTree>
    <p:extLst>
      <p:ext uri="{BB962C8B-B14F-4D97-AF65-F5344CB8AC3E}">
        <p14:creationId xmlns:p14="http://schemas.microsoft.com/office/powerpoint/2010/main" val="263796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Questions?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endParaRPr lang="en-GB" dirty="0">
              <a:latin typeface="Twinkl Cursive Unlooped" panose="02000000000000000000" pitchFamily="2" charset="0"/>
            </a:endParaRPr>
          </a:p>
          <a:p>
            <a:endParaRPr lang="en-GB" dirty="0" smtClean="0"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Twinkl Cursive Unlooped" panose="02000000000000000000" pitchFamily="2" charset="0"/>
              </a:rPr>
              <a:t>Thank you for your time.</a:t>
            </a:r>
            <a:endParaRPr lang="en-GB" sz="40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8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Spelling at </a:t>
            </a:r>
            <a:r>
              <a:rPr lang="en-GB" dirty="0" err="1" smtClean="0">
                <a:latin typeface="Twinkl Cursive Unlooped" panose="02000000000000000000" pitchFamily="2" charset="0"/>
              </a:rPr>
              <a:t>Stannington</a:t>
            </a:r>
            <a:r>
              <a:rPr lang="en-GB" dirty="0" smtClean="0">
                <a:latin typeface="Twinkl Cursive Unlooped" panose="02000000000000000000" pitchFamily="2" charset="0"/>
              </a:rPr>
              <a:t> Infant School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Twinkl Cursive Unlooped" panose="02000000000000000000" pitchFamily="2" charset="0"/>
              </a:rPr>
              <a:t>Being able to spell is an important life skill and part of being a writer.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We use the Early Years Foundation Stage and Key Stage 1 National Curriculums for guidance about when and which spellings to teach.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teach spelling as part of our Phonics sessions and our teaching sequence in Literacy.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Today is about sharing different games and approaches you can use at home to support our child with their spellings. </a:t>
            </a:r>
          </a:p>
        </p:txBody>
      </p:sp>
    </p:spTree>
    <p:extLst>
      <p:ext uri="{BB962C8B-B14F-4D97-AF65-F5344CB8AC3E}">
        <p14:creationId xmlns:p14="http://schemas.microsoft.com/office/powerpoint/2010/main" val="16530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124" name="Picture 2" descr="http://www.communication4all.co.uk/Screen%20Shot%20Images/44P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Have a go at spelling…..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2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3191"/>
            <a:ext cx="9601196" cy="1303867"/>
          </a:xfrm>
        </p:spPr>
        <p:txBody>
          <a:bodyPr/>
          <a:lstStyle/>
          <a:p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2608447"/>
            <a:ext cx="10444766" cy="3534776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57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Children begin by spelling simple CV words such as ‘it’, ‘an’, ‘up’ and ‘in’</a:t>
            </a:r>
          </a:p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57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then move to CVC words: ‘cat’, ‘dog’, ‘mum’ and ‘dad’. </a:t>
            </a:r>
          </a:p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57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Eventually they will need to choose the correct spellings in each word for a sentence such as ‘</a:t>
            </a:r>
            <a:r>
              <a:rPr lang="en-GB" sz="57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hear the owl hoot at night.’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129" y="727363"/>
            <a:ext cx="9601196" cy="1018308"/>
          </a:xfrm>
        </p:spPr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The language of spelling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6" y="1648691"/>
            <a:ext cx="10564091" cy="438496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latin typeface="Twinkl Cursive Unlooped" panose="02000000000000000000" pitchFamily="2" charset="0"/>
              </a:rPr>
              <a:t>Phoneme – </a:t>
            </a:r>
            <a:r>
              <a:rPr lang="en-GB" dirty="0" smtClean="0">
                <a:latin typeface="Twinkl Cursive Unlooped" panose="02000000000000000000" pitchFamily="2" charset="0"/>
              </a:rPr>
              <a:t>the smallest unit of sound in speech – 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	‘c –a – t’ three phonemes   </a:t>
            </a:r>
          </a:p>
          <a:p>
            <a:pPr marL="0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     ‘l – o – f – t’ four phonemes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latin typeface="Twinkl Cursive Unlooped" panose="02000000000000000000" pitchFamily="2" charset="0"/>
              </a:rPr>
              <a:t>Grapheme </a:t>
            </a:r>
            <a:r>
              <a:rPr lang="en-GB" dirty="0" smtClean="0">
                <a:latin typeface="Twinkl Cursive Unlooped" panose="02000000000000000000" pitchFamily="2" charset="0"/>
              </a:rPr>
              <a:t>– is a letter or a written number of letters that represent a sound –</a:t>
            </a:r>
          </a:p>
          <a:p>
            <a:pPr marL="457200" lvl="1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‘</a:t>
            </a:r>
            <a:r>
              <a:rPr lang="en-GB" dirty="0" err="1" smtClean="0">
                <a:latin typeface="Twinkl Cursive Unlooped" panose="02000000000000000000" pitchFamily="2" charset="0"/>
              </a:rPr>
              <a:t>sh</a:t>
            </a:r>
            <a:r>
              <a:rPr lang="en-GB" dirty="0" smtClean="0">
                <a:latin typeface="Twinkl Cursive Unlooped" panose="02000000000000000000" pitchFamily="2" charset="0"/>
              </a:rPr>
              <a:t>’   ‘</a:t>
            </a:r>
            <a:r>
              <a:rPr lang="en-GB" dirty="0" err="1" smtClean="0">
                <a:latin typeface="Twinkl Cursive Unlooped" panose="02000000000000000000" pitchFamily="2" charset="0"/>
              </a:rPr>
              <a:t>ch</a:t>
            </a:r>
            <a:r>
              <a:rPr lang="en-GB" dirty="0" smtClean="0">
                <a:latin typeface="Twinkl Cursive Unlooped" panose="02000000000000000000" pitchFamily="2" charset="0"/>
              </a:rPr>
              <a:t>’   ‘</a:t>
            </a:r>
            <a:r>
              <a:rPr lang="en-GB" dirty="0" err="1" smtClean="0">
                <a:latin typeface="Twinkl Cursive Unlooped" panose="02000000000000000000" pitchFamily="2" charset="0"/>
              </a:rPr>
              <a:t>igh</a:t>
            </a:r>
            <a:r>
              <a:rPr lang="en-GB" dirty="0" smtClean="0">
                <a:latin typeface="Twinkl Cursive Unlooped" panose="02000000000000000000" pitchFamily="2" charset="0"/>
              </a:rPr>
              <a:t>’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latin typeface="Twinkl Cursive Unlooped" panose="02000000000000000000" pitchFamily="2" charset="0"/>
              </a:rPr>
              <a:t>Diagraphs</a:t>
            </a:r>
            <a:r>
              <a:rPr lang="en-GB" dirty="0" smtClean="0">
                <a:latin typeface="Twinkl Cursive Unlooped" panose="02000000000000000000" pitchFamily="2" charset="0"/>
              </a:rPr>
              <a:t> – two or more letters that make one sound – </a:t>
            </a:r>
          </a:p>
          <a:p>
            <a:pPr marL="457200" lvl="1" indent="0">
              <a:buNone/>
            </a:pPr>
            <a:r>
              <a:rPr lang="en-GB" dirty="0" err="1" smtClean="0">
                <a:latin typeface="Twinkl Cursive Unlooped" panose="02000000000000000000" pitchFamily="2" charset="0"/>
              </a:rPr>
              <a:t>sh</a:t>
            </a:r>
            <a:r>
              <a:rPr lang="en-GB" dirty="0" smtClean="0">
                <a:latin typeface="Twinkl Cursive Unlooped" panose="02000000000000000000" pitchFamily="2" charset="0"/>
              </a:rPr>
              <a:t>, </a:t>
            </a:r>
            <a:r>
              <a:rPr lang="en-GB" dirty="0" err="1" smtClean="0">
                <a:latin typeface="Twinkl Cursive Unlooped" panose="02000000000000000000" pitchFamily="2" charset="0"/>
              </a:rPr>
              <a:t>tr</a:t>
            </a:r>
            <a:r>
              <a:rPr lang="en-GB" dirty="0" smtClean="0">
                <a:latin typeface="Twinkl Cursive Unlooped" panose="02000000000000000000" pitchFamily="2" charset="0"/>
              </a:rPr>
              <a:t>,   cl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Twinkl Cursive Unlooped" panose="02000000000000000000" pitchFamily="2" charset="0"/>
              </a:rPr>
              <a:t>Vowel diagraphs </a:t>
            </a:r>
            <a:r>
              <a:rPr lang="en-GB" dirty="0" smtClean="0">
                <a:latin typeface="Twinkl Cursive Unlooped" panose="02000000000000000000" pitchFamily="2" charset="0"/>
              </a:rPr>
              <a:t>– two or more letters making one sound – </a:t>
            </a:r>
          </a:p>
          <a:p>
            <a:pPr marL="457200" lvl="1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    </a:t>
            </a:r>
            <a:r>
              <a:rPr lang="en-GB" dirty="0" err="1" smtClean="0">
                <a:latin typeface="Twinkl Cursive Unlooped" panose="02000000000000000000" pitchFamily="2" charset="0"/>
              </a:rPr>
              <a:t>ai</a:t>
            </a:r>
            <a:r>
              <a:rPr lang="en-GB" dirty="0" smtClean="0">
                <a:latin typeface="Twinkl Cursive Unlooped" panose="02000000000000000000" pitchFamily="2" charset="0"/>
              </a:rPr>
              <a:t>      </a:t>
            </a:r>
            <a:r>
              <a:rPr lang="en-GB" dirty="0" err="1" smtClean="0">
                <a:latin typeface="Twinkl Cursive Unlooped" panose="02000000000000000000" pitchFamily="2" charset="0"/>
              </a:rPr>
              <a:t>ee</a:t>
            </a:r>
            <a:r>
              <a:rPr lang="en-GB" dirty="0" smtClean="0">
                <a:latin typeface="Twinkl Cursive Unlooped" panose="02000000000000000000" pitchFamily="2" charset="0"/>
              </a:rPr>
              <a:t>     </a:t>
            </a:r>
            <a:r>
              <a:rPr lang="en-GB" dirty="0" err="1" smtClean="0">
                <a:latin typeface="Twinkl Cursive Unlooped" panose="02000000000000000000" pitchFamily="2" charset="0"/>
              </a:rPr>
              <a:t>ew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Twinkl Cursive Unlooped" panose="02000000000000000000" pitchFamily="2" charset="0"/>
              </a:rPr>
              <a:t>Split diagraph </a:t>
            </a:r>
            <a:r>
              <a:rPr lang="en-GB" dirty="0" smtClean="0">
                <a:latin typeface="Twinkl Cursive Unlooped" panose="02000000000000000000" pitchFamily="2" charset="0"/>
              </a:rPr>
              <a:t>– a consonant is in between two vowels – </a:t>
            </a:r>
          </a:p>
          <a:p>
            <a:pPr marL="457200" lvl="1" indent="0">
              <a:buNone/>
            </a:pPr>
            <a:r>
              <a:rPr lang="en-GB" dirty="0" smtClean="0">
                <a:latin typeface="Twinkl Cursive Unlooped" panose="02000000000000000000" pitchFamily="2" charset="0"/>
              </a:rPr>
              <a:t>    made     kite     bite    </a:t>
            </a:r>
          </a:p>
          <a:p>
            <a:pPr marL="457200" lvl="1" indent="0">
              <a:buNone/>
            </a:pPr>
            <a:endParaRPr lang="en-GB" dirty="0" smtClean="0">
              <a:latin typeface="Twinkl Cursive Unlooped" panose="02000000000000000000" pitchFamily="2" charset="0"/>
            </a:endParaRPr>
          </a:p>
          <a:p>
            <a:pPr marL="457200" lvl="1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5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How can you help at home?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Foundation Stage we still use letter sounds rather than names when we are spelling: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c – a – t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3600" dirty="0" err="1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GB" sz="3600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e –d </a:t>
            </a:r>
            <a:endParaRPr lang="en-GB" sz="36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44600" y="1576388"/>
            <a:ext cx="9601200" cy="4113212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Twinkl Cursive Unlooped" panose="02000000000000000000" pitchFamily="2" charset="0"/>
              </a:rPr>
              <a:t>Use letters (plastic or on bits of cut up paper) </a:t>
            </a:r>
          </a:p>
          <a:p>
            <a:pPr marL="914400" lvl="2" indent="0">
              <a:buNone/>
            </a:pPr>
            <a:r>
              <a:rPr lang="en-GB" sz="2400" dirty="0" err="1" smtClean="0">
                <a:latin typeface="Twinkl Cursive Unlooped" panose="02000000000000000000" pitchFamily="2" charset="0"/>
              </a:rPr>
              <a:t>i</a:t>
            </a:r>
            <a:r>
              <a:rPr lang="en-GB" sz="2400" dirty="0" smtClean="0">
                <a:latin typeface="Twinkl Cursive Unlooped" panose="02000000000000000000" pitchFamily="2" charset="0"/>
              </a:rPr>
              <a:t>      s       t      a      p      n</a:t>
            </a:r>
          </a:p>
          <a:p>
            <a:pPr marL="914400" lvl="2" indent="0">
              <a:buNone/>
            </a:pPr>
            <a:r>
              <a:rPr lang="en-GB" sz="2400" dirty="0" smtClean="0">
                <a:latin typeface="Twinkl Cursive Unlooped" panose="02000000000000000000" pitchFamily="2" charset="0"/>
              </a:rPr>
              <a:t>Say a word and ask your child to find the letters to make that word.</a:t>
            </a:r>
          </a:p>
          <a:p>
            <a:pPr marL="914400" lvl="2" indent="0">
              <a:buNone/>
            </a:pPr>
            <a:r>
              <a:rPr lang="en-GB" sz="2400" dirty="0" smtClean="0">
                <a:latin typeface="Twinkl Cursive Unlooped" panose="02000000000000000000" pitchFamily="2" charset="0"/>
              </a:rPr>
              <a:t>As they become more confident and their letter recognition develops add letters and extend the words. Focus on CVC words to begin with then CCVC words like:</a:t>
            </a:r>
          </a:p>
          <a:p>
            <a:pPr marL="914400" lvl="2" indent="0">
              <a:buNone/>
            </a:pPr>
            <a:r>
              <a:rPr lang="en-GB" sz="2400" dirty="0" smtClean="0">
                <a:latin typeface="Twinkl Cursive Unlooped" panose="02000000000000000000" pitchFamily="2" charset="0"/>
              </a:rPr>
              <a:t>shed     shop    chop  </a:t>
            </a:r>
            <a:endParaRPr lang="en-GB" sz="24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4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37647"/>
            <a:ext cx="9601196" cy="57343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winkl Cursive Unlooped" panose="02000000000000000000" pitchFamily="2" charset="0"/>
              </a:rPr>
              <a:t>Circle Spellings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681566"/>
            <a:ext cx="9601196" cy="4631762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 smtClean="0">
                <a:latin typeface="Twinkl Cursive Unlooped" panose="02000000000000000000" pitchFamily="2" charset="0"/>
              </a:rPr>
              <a:t>Have a selection of words written on pieces of paper.</a:t>
            </a:r>
          </a:p>
          <a:p>
            <a:r>
              <a:rPr lang="en-GB" sz="7400" dirty="0" smtClean="0">
                <a:latin typeface="Twinkl Cursive Unlooped" panose="02000000000000000000" pitchFamily="2" charset="0"/>
              </a:rPr>
              <a:t>One person holds the words and reads the top word: </a:t>
            </a:r>
          </a:p>
          <a:p>
            <a:pPr lvl="1"/>
            <a:r>
              <a:rPr lang="en-GB" sz="7400" dirty="0" smtClean="0">
                <a:latin typeface="Twinkl Cursive Unlooped" panose="02000000000000000000" pitchFamily="2" charset="0"/>
              </a:rPr>
              <a:t>Happy</a:t>
            </a:r>
          </a:p>
          <a:p>
            <a:r>
              <a:rPr lang="en-GB" sz="7400" dirty="0" smtClean="0">
                <a:latin typeface="Twinkl Cursive Unlooped" panose="02000000000000000000" pitchFamily="2" charset="0"/>
              </a:rPr>
              <a:t>Next child says the first letter and uses its name:</a:t>
            </a:r>
          </a:p>
          <a:p>
            <a:pPr lvl="2"/>
            <a:r>
              <a:rPr lang="en-GB" sz="7400" dirty="0" smtClean="0">
                <a:latin typeface="Twinkl Cursive Unlooped" panose="02000000000000000000" pitchFamily="2" charset="0"/>
              </a:rPr>
              <a:t>H </a:t>
            </a:r>
          </a:p>
          <a:p>
            <a:r>
              <a:rPr lang="en-GB" sz="7400" dirty="0" smtClean="0">
                <a:latin typeface="Twinkl Cursive Unlooped" panose="02000000000000000000" pitchFamily="2" charset="0"/>
              </a:rPr>
              <a:t>Next child says the next letter:</a:t>
            </a:r>
          </a:p>
          <a:p>
            <a:pPr lvl="2"/>
            <a:r>
              <a:rPr lang="en-GB" sz="7400" dirty="0" smtClean="0">
                <a:latin typeface="Twinkl Cursive Unlooped" panose="02000000000000000000" pitchFamily="2" charset="0"/>
              </a:rPr>
              <a:t>A</a:t>
            </a:r>
            <a:endParaRPr lang="en-GB" sz="7400" dirty="0">
              <a:latin typeface="Twinkl Cursive Unlooped" panose="02000000000000000000" pitchFamily="2" charset="0"/>
            </a:endParaRPr>
          </a:p>
          <a:p>
            <a:r>
              <a:rPr lang="en-GB" sz="7400" dirty="0" smtClean="0">
                <a:latin typeface="Twinkl Cursive Unlooped" panose="02000000000000000000" pitchFamily="2" charset="0"/>
              </a:rPr>
              <a:t>Repeat until the whole word has been spelt out.</a:t>
            </a:r>
          </a:p>
          <a:p>
            <a:r>
              <a:rPr lang="en-GB" sz="7400" dirty="0" smtClean="0">
                <a:latin typeface="Twinkl Cursive Unlooped" panose="02000000000000000000" pitchFamily="2" charset="0"/>
              </a:rPr>
              <a:t>Final child say the whole word again: </a:t>
            </a:r>
          </a:p>
          <a:p>
            <a:pPr lvl="2"/>
            <a:r>
              <a:rPr lang="en-GB" sz="7400" dirty="0" smtClean="0">
                <a:latin typeface="Twinkl Cursive Unlooped" panose="02000000000000000000" pitchFamily="2" charset="0"/>
              </a:rPr>
              <a:t>happy	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0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865</Words>
  <Application>Microsoft Office PowerPoint</Application>
  <PresentationFormat>Widescreen</PresentationFormat>
  <Paragraphs>129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Twinkl Cursive Unlooped</vt:lpstr>
      <vt:lpstr>Organic</vt:lpstr>
      <vt:lpstr>Spelling at Stannington Infant School </vt:lpstr>
      <vt:lpstr>Spelling at Stannington Infant School</vt:lpstr>
      <vt:lpstr>PowerPoint Presentation</vt:lpstr>
      <vt:lpstr>Have a go at spelling…..</vt:lpstr>
      <vt:lpstr>PowerPoint Presentation</vt:lpstr>
      <vt:lpstr>The language of spelling</vt:lpstr>
      <vt:lpstr>How can you help at home?</vt:lpstr>
      <vt:lpstr>PowerPoint Presentation</vt:lpstr>
      <vt:lpstr>Circle Spellings</vt:lpstr>
      <vt:lpstr>Spelling Aerobics</vt:lpstr>
      <vt:lpstr>Right or Wrong?</vt:lpstr>
      <vt:lpstr>Silly Stories</vt:lpstr>
      <vt:lpstr>Invisible Man</vt:lpstr>
      <vt:lpstr>PowerPoint Presentation</vt:lpstr>
      <vt:lpstr> Adding / s /, / es / or / ies / </vt:lpstr>
      <vt:lpstr>Homophones</vt:lpstr>
      <vt:lpstr>Spelling and reading – inextricably linked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at Stannington Infant School</dc:title>
  <dc:creator>Liz</dc:creator>
  <cp:lastModifiedBy>Liz Harris</cp:lastModifiedBy>
  <cp:revision>31</cp:revision>
  <dcterms:created xsi:type="dcterms:W3CDTF">2017-11-07T21:49:42Z</dcterms:created>
  <dcterms:modified xsi:type="dcterms:W3CDTF">2021-11-24T11:33:09Z</dcterms:modified>
</cp:coreProperties>
</file>