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78" r:id="rId2"/>
  </p:sldMasterIdLst>
  <p:notesMasterIdLst>
    <p:notesMasterId r:id="rId39"/>
  </p:notesMasterIdLst>
  <p:sldIdLst>
    <p:sldId id="256" r:id="rId3"/>
    <p:sldId id="292" r:id="rId4"/>
    <p:sldId id="258" r:id="rId5"/>
    <p:sldId id="295" r:id="rId6"/>
    <p:sldId id="291" r:id="rId7"/>
    <p:sldId id="259" r:id="rId8"/>
    <p:sldId id="260" r:id="rId9"/>
    <p:sldId id="261" r:id="rId10"/>
    <p:sldId id="262" r:id="rId11"/>
    <p:sldId id="263" r:id="rId12"/>
    <p:sldId id="264" r:id="rId13"/>
    <p:sldId id="265" r:id="rId14"/>
    <p:sldId id="266" r:id="rId15"/>
    <p:sldId id="267" r:id="rId16"/>
    <p:sldId id="269" r:id="rId17"/>
    <p:sldId id="270" r:id="rId18"/>
    <p:sldId id="272" r:id="rId19"/>
    <p:sldId id="273" r:id="rId20"/>
    <p:sldId id="274" r:id="rId21"/>
    <p:sldId id="275" r:id="rId22"/>
    <p:sldId id="276" r:id="rId23"/>
    <p:sldId id="277" r:id="rId24"/>
    <p:sldId id="278" r:id="rId25"/>
    <p:sldId id="279" r:id="rId26"/>
    <p:sldId id="293" r:id="rId27"/>
    <p:sldId id="280" r:id="rId28"/>
    <p:sldId id="294" r:id="rId29"/>
    <p:sldId id="282" r:id="rId30"/>
    <p:sldId id="284" r:id="rId31"/>
    <p:sldId id="285" r:id="rId32"/>
    <p:sldId id="283" r:id="rId33"/>
    <p:sldId id="286" r:id="rId34"/>
    <p:sldId id="287" r:id="rId35"/>
    <p:sldId id="288" r:id="rId36"/>
    <p:sldId id="289" r:id="rId37"/>
    <p:sldId id="290" r:id="rId38"/>
  </p:sldIdLst>
  <p:sldSz cx="9144000" cy="6858000" type="screen4x3"/>
  <p:notesSz cx="6888163" cy="100187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j3VeMZp6LpHuZBkR19kKFW8Z8Z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B5C873-6227-4733-8153-CD6EE58EAC8E}">
  <a:tblStyle styleId="{08B5C873-6227-4733-8153-CD6EE58EAC8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47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8250" y="751400"/>
            <a:ext cx="4592325" cy="3757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 name="Google Shape;58;p1: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The way we teach maths is the same across the whole of KS1 </a:t>
            </a:r>
            <a:r>
              <a:rPr lang="en-GB" dirty="0" err="1"/>
              <a:t>ie</a:t>
            </a:r>
            <a:r>
              <a:rPr lang="en-GB" dirty="0"/>
              <a:t> the CPA </a:t>
            </a:r>
            <a:endParaRPr dirty="0"/>
          </a:p>
        </p:txBody>
      </p:sp>
      <p:sp>
        <p:nvSpPr>
          <p:cNvPr id="112" name="Google Shape;112;p7: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8: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2" name="Google Shape;122;p8: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 name="Google Shape;128;p9: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p10: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2: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p12: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867d082d9_0_364: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g8867d082d9_0_364: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867d082d9_0_376: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g8867d082d9_0_376: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867d082d9_0_386: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8867d082d9_0_386: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8867d082d9_0_381: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8867d082d9_0_381: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8867d082d9_0_581: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g8867d082d9_0_581: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 name="Google Shape;64;p2: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54511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8867d082d9_0_586: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g8867d082d9_0_586: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8867d082d9_0_594: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g8867d082d9_0_594: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8867d082d9_0_600: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g8867d082d9_0_600: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867d082d9_0_605: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g8867d082d9_0_605: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867d082d9_0_605: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g8867d082d9_0_605: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859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8867d082d9_0_612: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g8867d082d9_0_612: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867d082d9_0_370: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8867d082d9_0_370: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406530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4: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14: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5: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35" name="Google Shape;235;p15: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ddd6a8fb46_0_1: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9" name="Google Shape;239;gddd6a8fb46_0_1: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e0cad77b5e_0_10: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e0cad77b5e_0_10:notes"/>
          <p:cNvSpPr txBox="1">
            <a:spLocks noGrp="1"/>
          </p:cNvSpPr>
          <p:nvPr>
            <p:ph type="body" idx="1"/>
          </p:nvPr>
        </p:nvSpPr>
        <p:spPr>
          <a:xfrm>
            <a:off x="688800" y="4758875"/>
            <a:ext cx="5510400" cy="450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Add Karen Leigh / </a:t>
            </a:r>
            <a:r>
              <a:rPr lang="en-GB" dirty="0" err="1"/>
              <a:t>Kelleigh</a:t>
            </a:r>
            <a:r>
              <a:rPr lang="en-GB" dirty="0"/>
              <a:t> W – briefly explain their roles </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8867d082d9_0_618: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g8867d082d9_0_618: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8: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4" name="Google Shape;244;p18: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0" name="Google Shape;250;p19: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0: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5" name="Google Shape;255;p20: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1: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p21: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2: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6" name="Google Shape;266;p22: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e0cad77b5e_0_10: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e0cad77b5e_0_10:notes"/>
          <p:cNvSpPr txBox="1">
            <a:spLocks noGrp="1"/>
          </p:cNvSpPr>
          <p:nvPr>
            <p:ph type="body" idx="1"/>
          </p:nvPr>
        </p:nvSpPr>
        <p:spPr>
          <a:xfrm>
            <a:off x="688800" y="4758875"/>
            <a:ext cx="5510400" cy="450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Add Karen Leigh / </a:t>
            </a:r>
            <a:r>
              <a:rPr lang="en-GB" dirty="0" err="1"/>
              <a:t>Kelleigh</a:t>
            </a:r>
            <a:r>
              <a:rPr lang="en-GB" dirty="0"/>
              <a:t> W – briefly explain their roles </a:t>
            </a:r>
            <a:endParaRPr dirty="0"/>
          </a:p>
        </p:txBody>
      </p:sp>
    </p:spTree>
    <p:extLst>
      <p:ext uri="{BB962C8B-B14F-4D97-AF65-F5344CB8AC3E}">
        <p14:creationId xmlns:p14="http://schemas.microsoft.com/office/powerpoint/2010/main" val="3681329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8867d082d9_0_5: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8867d082d9_0_5: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7" name="Google Shape;87;p3: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2" name="Google Shape;92;p4: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5: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 name="Google Shape;97;p5: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6: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3" name="Google Shape;103;p6: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6649582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524533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1728473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8288564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7987916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2232460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dirty="0"/>
              <a:t>7/15/2022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8903244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0019593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7/15/2022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8796858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000">
              <a:solidFill>
                <a:schemeClr val="dk2"/>
              </a:solidFill>
              <a:latin typeface="Arial"/>
              <a:ea typeface="Arial"/>
              <a:cs typeface="Arial"/>
              <a:sym typeface="Arial"/>
            </a:endParaRPr>
          </a:p>
        </p:txBody>
      </p:sp>
    </p:spTree>
    <p:extLst>
      <p:ext uri="{BB962C8B-B14F-4D97-AF65-F5344CB8AC3E}">
        <p14:creationId xmlns:p14="http://schemas.microsoft.com/office/powerpoint/2010/main" val="2248047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3079550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000">
              <a:solidFill>
                <a:schemeClr val="dk2"/>
              </a:solidFill>
              <a:latin typeface="Arial"/>
              <a:ea typeface="Arial"/>
              <a:cs typeface="Arial"/>
              <a:sym typeface="Arial"/>
            </a:endParaRPr>
          </a:p>
        </p:txBody>
      </p:sp>
    </p:spTree>
    <p:extLst>
      <p:ext uri="{BB962C8B-B14F-4D97-AF65-F5344CB8AC3E}">
        <p14:creationId xmlns:p14="http://schemas.microsoft.com/office/powerpoint/2010/main" val="1844818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61BEF0D-F0BB-DE4B-95CE-6DB70DBA9567}" type="datetimeFigureOut">
              <a:rPr lang="en-US" smtClean="0"/>
              <a:pPr/>
              <a:t>7/15/2022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43311851"/>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1BEF0D-F0BB-DE4B-95CE-6DB70DBA9567}" type="datetimeFigureOut">
              <a:rPr lang="en-US" smtClean="0"/>
              <a:pPr/>
              <a:t>7/15/2022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24963761"/>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1BEF0D-F0BB-DE4B-95CE-6DB70DBA9567}" type="datetimeFigureOut">
              <a:rPr lang="en-US" smtClean="0"/>
              <a:pPr/>
              <a:t>7/15/2022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8399442"/>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64168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7/15/2022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51336671"/>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26343678"/>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DDF080-5E8C-48AD-84E5-6C08B304C14E}" type="datetimeFigureOut">
              <a:rPr lang="en-US" smtClean="0"/>
              <a:t>7/15/2022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21769974"/>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7/15/2022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4427362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647801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5163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8857711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913083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73666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0DDF080-5E8C-48AD-84E5-6C08B304C14E}" type="datetimeFigureOut">
              <a:rPr lang="en-US" dirty="0"/>
              <a:t>7/15/2022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0661648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8708476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7/15/2022</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7278866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7/15/2022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6291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14.png"/><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8.xml"/><Relationship Id="rId1" Type="http://schemas.openxmlformats.org/officeDocument/2006/relationships/vmlDrawing" Target="../drawings/vmlDrawing3.vml"/><Relationship Id="rId5" Type="http://schemas.openxmlformats.org/officeDocument/2006/relationships/image" Target="../media/image15.png"/><Relationship Id="rId4" Type="http://schemas.openxmlformats.org/officeDocument/2006/relationships/oleObject" Target="../embeddings/oleObject3.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lhowell@stannington.sheffield.sch.uk"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mailto:stravis@stannington.sheffield.sch.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txBox="1">
            <a:spLocks noGrp="1"/>
          </p:cNvSpPr>
          <p:nvPr>
            <p:ph type="ctrTitle"/>
          </p:nvPr>
        </p:nvSpPr>
        <p:spPr>
          <a:xfrm>
            <a:off x="1385572" y="1498926"/>
            <a:ext cx="5826719" cy="1646302"/>
          </a:xfrm>
          <a:prstGeom prst="rect">
            <a:avLst/>
          </a:prstGeom>
          <a:noFill/>
          <a:ln>
            <a:noFill/>
          </a:ln>
          <a:effectLst>
            <a:outerShdw blurRad="63500" dist="45790" dir="2021404">
              <a:schemeClr val="lt2"/>
            </a:outerShdw>
          </a:effectLst>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5400"/>
              <a:buFont typeface="Comic Sans MS"/>
              <a:buNone/>
            </a:pPr>
            <a:r>
              <a:rPr lang="en-US" sz="5400" b="0" i="0" u="none" dirty="0">
                <a:solidFill>
                  <a:schemeClr val="dk2"/>
                </a:solidFill>
                <a:latin typeface="Twinkl Cursive Unlooped Thin" panose="02000000000000000000" pitchFamily="2" charset="0"/>
                <a:ea typeface="Comic Sans MS"/>
                <a:cs typeface="Comic Sans MS"/>
                <a:sym typeface="Comic Sans MS"/>
              </a:rPr>
              <a:t>Welcome to Year 1</a:t>
            </a:r>
            <a:endParaRPr dirty="0">
              <a:latin typeface="Twinkl Cursive Unlooped Thin" panose="02000000000000000000" pitchFamily="2" charset="0"/>
            </a:endParaRPr>
          </a:p>
        </p:txBody>
      </p:sp>
      <p:sp>
        <p:nvSpPr>
          <p:cNvPr id="61" name="Google Shape;61;p1"/>
          <p:cNvSpPr txBox="1">
            <a:spLocks noGrp="1"/>
          </p:cNvSpPr>
          <p:nvPr>
            <p:ph type="subTitle" idx="1"/>
          </p:nvPr>
        </p:nvSpPr>
        <p:spPr>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800"/>
              <a:buFont typeface="Comic Sans MS"/>
              <a:buNone/>
            </a:pPr>
            <a:r>
              <a:rPr lang="en-US" sz="2800" b="0" i="0" u="none" dirty="0">
                <a:solidFill>
                  <a:schemeClr val="dk1"/>
                </a:solidFill>
                <a:latin typeface="Twinkl Cursive Unlooped Thin" panose="02000000000000000000" pitchFamily="2" charset="0"/>
                <a:ea typeface="Comic Sans MS"/>
                <a:cs typeface="Comic Sans MS"/>
                <a:sym typeface="Comic Sans MS"/>
              </a:rPr>
              <a:t>July </a:t>
            </a:r>
            <a:r>
              <a:rPr lang="en-US" sz="2800" b="0" i="0" u="none" dirty="0">
                <a:solidFill>
                  <a:srgbClr val="000000"/>
                </a:solidFill>
                <a:latin typeface="Twinkl Cursive Unlooped Thin" panose="02000000000000000000" pitchFamily="2" charset="0"/>
                <a:ea typeface="Comic Sans MS"/>
                <a:cs typeface="Comic Sans MS"/>
                <a:sym typeface="Comic Sans MS"/>
              </a:rPr>
              <a:t>2021</a:t>
            </a:r>
            <a:endParaRPr dirty="0">
              <a:solidFill>
                <a:srgbClr val="000000"/>
              </a:solidFill>
              <a:latin typeface="Twinkl Cursive Unlooped Thin" panose="020000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6" name="Google Shape;106;p6"/>
          <p:cNvSpPr txBox="1">
            <a:spLocks noGrp="1"/>
          </p:cNvSpPr>
          <p:nvPr>
            <p:ph type="title"/>
          </p:nvPr>
        </p:nvSpPr>
        <p:spPr>
          <a:xfrm>
            <a:off x="457200" y="115887"/>
            <a:ext cx="8229600" cy="11430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008000"/>
              </a:buClr>
              <a:buSzPts val="3200"/>
              <a:buFont typeface="Comic Sans MS"/>
              <a:buNone/>
            </a:pPr>
            <a:r>
              <a:rPr lang="en-US" sz="3200" b="0" i="0" u="none" dirty="0">
                <a:solidFill>
                  <a:srgbClr val="008000"/>
                </a:solidFill>
                <a:latin typeface="Twinkl Cursive Unlooped Thin" panose="02000000000000000000" pitchFamily="2" charset="0"/>
                <a:sym typeface="Arial"/>
              </a:rPr>
              <a:t>What children learn in </a:t>
            </a:r>
            <a:r>
              <a:rPr lang="en-US" sz="3200" b="0" i="0" u="none" dirty="0" err="1">
                <a:solidFill>
                  <a:srgbClr val="008000"/>
                </a:solidFill>
                <a:latin typeface="Twinkl Cursive Unlooped Thin" panose="02000000000000000000" pitchFamily="2" charset="0"/>
                <a:sym typeface="Arial"/>
              </a:rPr>
              <a:t>Maths</a:t>
            </a:r>
            <a:r>
              <a:rPr lang="en-US" sz="3200" b="0" i="0" u="none" dirty="0">
                <a:solidFill>
                  <a:srgbClr val="008000"/>
                </a:solidFill>
                <a:latin typeface="Twinkl Cursive Unlooped Thin" panose="02000000000000000000" pitchFamily="2" charset="0"/>
                <a:sym typeface="Arial"/>
              </a:rPr>
              <a:t> in Y1</a:t>
            </a:r>
            <a:endParaRPr dirty="0">
              <a:latin typeface="Twinkl Cursive Unlooped Thin" panose="02000000000000000000" pitchFamily="2" charset="0"/>
              <a:sym typeface="Arial"/>
            </a:endParaRPr>
          </a:p>
        </p:txBody>
      </p:sp>
      <p:sp>
        <p:nvSpPr>
          <p:cNvPr id="105" name="Google Shape;105;p6"/>
          <p:cNvSpPr txBox="1">
            <a:spLocks noGrp="1"/>
          </p:cNvSpPr>
          <p:nvPr>
            <p:ph idx="1"/>
          </p:nvPr>
        </p:nvSpPr>
        <p:spPr>
          <a:xfrm>
            <a:off x="457200" y="1600200"/>
            <a:ext cx="2763837" cy="45259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omic Sans MS"/>
              <a:buNone/>
            </a:pPr>
            <a:r>
              <a:rPr lang="en-US" sz="1800" b="1" i="0" u="none" strike="noStrike" cap="none" dirty="0">
                <a:solidFill>
                  <a:schemeClr val="dk1"/>
                </a:solidFill>
                <a:latin typeface="Arial"/>
                <a:ea typeface="Arial"/>
                <a:cs typeface="Arial"/>
                <a:sym typeface="Arial"/>
              </a:rPr>
              <a:t>Autumn Term </a:t>
            </a:r>
            <a:endParaRPr dirty="0">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Place Value </a:t>
            </a:r>
            <a:endParaRPr dirty="0">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(within 10)</a:t>
            </a:r>
            <a:endParaRPr dirty="0">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Addition and Subtraction</a:t>
            </a:r>
            <a:endParaRPr dirty="0">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 (within 10)</a:t>
            </a:r>
            <a:endParaRPr dirty="0">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Shape</a:t>
            </a:r>
            <a:endParaRPr dirty="0">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Place Value</a:t>
            </a:r>
            <a:endParaRPr dirty="0">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(within 20)</a:t>
            </a:r>
            <a:endParaRPr dirty="0">
              <a:latin typeface="Arial"/>
              <a:ea typeface="Arial"/>
              <a:cs typeface="Arial"/>
              <a:sym typeface="Arial"/>
            </a:endParaRPr>
          </a:p>
          <a:p>
            <a:pPr marL="0" marR="0" lvl="0" indent="0" algn="l" rtl="0">
              <a:lnSpc>
                <a:spcPct val="100000"/>
              </a:lnSpc>
              <a:spcBef>
                <a:spcPts val="640"/>
              </a:spcBef>
              <a:spcAft>
                <a:spcPts val="0"/>
              </a:spcAft>
              <a:buClr>
                <a:schemeClr val="dk1"/>
              </a:buClr>
              <a:buSzPts val="3200"/>
              <a:buFont typeface="Comic Sans MS"/>
              <a:buNone/>
            </a:pPr>
            <a:endParaRPr sz="3200" b="0" i="0" u="none" strike="noStrike" cap="none" dirty="0">
              <a:solidFill>
                <a:srgbClr val="FF6600"/>
              </a:solidFill>
              <a:latin typeface="Comic Sans MS"/>
              <a:ea typeface="Comic Sans MS"/>
              <a:cs typeface="Comic Sans MS"/>
              <a:sym typeface="Comic Sans MS"/>
            </a:endParaRPr>
          </a:p>
          <a:p>
            <a:pPr marL="342900" marR="0" lvl="0" indent="-139700" algn="l" rtl="0">
              <a:lnSpc>
                <a:spcPct val="115000"/>
              </a:lnSpc>
              <a:spcBef>
                <a:spcPts val="640"/>
              </a:spcBef>
              <a:spcAft>
                <a:spcPts val="0"/>
              </a:spcAft>
              <a:buClr>
                <a:schemeClr val="dk1"/>
              </a:buClr>
              <a:buSzPts val="3200"/>
              <a:buFont typeface="Comic Sans MS"/>
              <a:buNone/>
            </a:pPr>
            <a:endParaRPr sz="3200" b="0" i="0" u="none" dirty="0">
              <a:solidFill>
                <a:srgbClr val="FF6600"/>
              </a:solidFill>
              <a:latin typeface="Comic Sans MS"/>
              <a:ea typeface="Comic Sans MS"/>
              <a:cs typeface="Comic Sans MS"/>
              <a:sym typeface="Comic Sans MS"/>
            </a:endParaRPr>
          </a:p>
        </p:txBody>
      </p:sp>
      <p:sp>
        <p:nvSpPr>
          <p:cNvPr id="107" name="Google Shape;107;p6"/>
          <p:cNvSpPr txBox="1"/>
          <p:nvPr/>
        </p:nvSpPr>
        <p:spPr>
          <a:xfrm>
            <a:off x="3149600" y="1587500"/>
            <a:ext cx="2763837" cy="45259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omic Sans MS"/>
              <a:buNone/>
            </a:pPr>
            <a:r>
              <a:rPr lang="en-US" sz="1800" b="1" i="0" u="none" strike="noStrike" cap="none">
                <a:solidFill>
                  <a:schemeClr val="dk1"/>
                </a:solidFill>
                <a:latin typeface="Arial"/>
                <a:ea typeface="Arial"/>
                <a:cs typeface="Arial"/>
                <a:sym typeface="Arial"/>
              </a:rPr>
              <a:t>Spring Term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a:solidFill>
                  <a:schemeClr val="dk1"/>
                </a:solidFill>
                <a:latin typeface="Arial"/>
                <a:ea typeface="Arial"/>
                <a:cs typeface="Arial"/>
                <a:sym typeface="Arial"/>
              </a:rPr>
              <a:t>Addition and Subtraction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a:solidFill>
                  <a:schemeClr val="dk1"/>
                </a:solidFill>
                <a:latin typeface="Arial"/>
                <a:ea typeface="Arial"/>
                <a:cs typeface="Arial"/>
                <a:sym typeface="Arial"/>
              </a:rPr>
              <a:t> (within 20)</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a:solidFill>
                  <a:schemeClr val="dk1"/>
                </a:solidFill>
                <a:latin typeface="Arial"/>
                <a:ea typeface="Arial"/>
                <a:cs typeface="Arial"/>
                <a:sym typeface="Arial"/>
              </a:rPr>
              <a:t>Place Value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a:solidFill>
                  <a:schemeClr val="dk1"/>
                </a:solidFill>
                <a:latin typeface="Arial"/>
                <a:ea typeface="Arial"/>
                <a:cs typeface="Arial"/>
                <a:sym typeface="Arial"/>
              </a:rPr>
              <a:t>(within 50)</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a:solidFill>
                  <a:schemeClr val="dk1"/>
                </a:solidFill>
                <a:latin typeface="Arial"/>
                <a:ea typeface="Arial"/>
                <a:cs typeface="Arial"/>
                <a:sym typeface="Arial"/>
              </a:rPr>
              <a:t>Length and Height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a:solidFill>
                  <a:schemeClr val="dk1"/>
                </a:solidFill>
                <a:latin typeface="Arial"/>
                <a:ea typeface="Arial"/>
                <a:cs typeface="Arial"/>
                <a:sym typeface="Arial"/>
              </a:rPr>
              <a:t>Capacity and Volume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108" name="Google Shape;108;p6"/>
          <p:cNvSpPr txBox="1"/>
          <p:nvPr/>
        </p:nvSpPr>
        <p:spPr>
          <a:xfrm>
            <a:off x="6026150" y="1592262"/>
            <a:ext cx="2765425" cy="4525962"/>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dk1"/>
              </a:buClr>
              <a:buSzPts val="1800"/>
              <a:buFont typeface="Comic Sans MS"/>
              <a:buNone/>
            </a:pPr>
            <a:r>
              <a:rPr lang="en-US" sz="1800" b="1" i="0" u="none" strike="noStrike" cap="none">
                <a:solidFill>
                  <a:schemeClr val="dk1"/>
                </a:solidFill>
                <a:latin typeface="Arial"/>
                <a:ea typeface="Arial"/>
                <a:cs typeface="Arial"/>
                <a:sym typeface="Arial"/>
              </a:rPr>
              <a:t>Summer Term </a:t>
            </a:r>
            <a:endParaRPr sz="1400" b="0" i="0" u="none" strike="noStrike" cap="none">
              <a:solidFill>
                <a:srgbClr val="000000"/>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endParaRPr sz="1800" b="0" i="0" u="none" strike="noStrike" cap="none">
              <a:solidFill>
                <a:schemeClr val="dk1"/>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r>
              <a:rPr lang="en-US" sz="1800" b="0" i="0" u="none" strike="noStrike" cap="none">
                <a:solidFill>
                  <a:schemeClr val="dk1"/>
                </a:solidFill>
                <a:latin typeface="Arial"/>
                <a:ea typeface="Arial"/>
                <a:cs typeface="Arial"/>
                <a:sym typeface="Arial"/>
              </a:rPr>
              <a:t>Multiplication </a:t>
            </a:r>
            <a:endParaRPr sz="1400" b="0" i="0" u="none" strike="noStrike" cap="none">
              <a:solidFill>
                <a:srgbClr val="000000"/>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r>
              <a:rPr lang="en-US" sz="1800" b="0" i="0" u="none" strike="noStrike" cap="none">
                <a:solidFill>
                  <a:schemeClr val="dk1"/>
                </a:solidFill>
                <a:latin typeface="Arial"/>
                <a:ea typeface="Arial"/>
                <a:cs typeface="Arial"/>
                <a:sym typeface="Arial"/>
              </a:rPr>
              <a:t>and Division</a:t>
            </a:r>
            <a:endParaRPr sz="1400" b="0" i="0" u="none" strike="noStrike" cap="none">
              <a:solidFill>
                <a:srgbClr val="000000"/>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endParaRPr sz="1800" b="0" i="0" u="none" strike="noStrike" cap="none">
              <a:solidFill>
                <a:schemeClr val="dk1"/>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r>
              <a:rPr lang="en-US" sz="1800" b="0" i="0" u="none" strike="noStrike" cap="none">
                <a:solidFill>
                  <a:schemeClr val="dk1"/>
                </a:solidFill>
                <a:latin typeface="Arial"/>
                <a:ea typeface="Arial"/>
                <a:cs typeface="Arial"/>
                <a:sym typeface="Arial"/>
              </a:rPr>
              <a:t>Position and Direction</a:t>
            </a:r>
            <a:endParaRPr sz="1400" b="0" i="0" u="none" strike="noStrike" cap="none">
              <a:solidFill>
                <a:srgbClr val="000000"/>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endParaRPr sz="1800" b="0" i="0" u="none" strike="noStrike" cap="none">
              <a:solidFill>
                <a:schemeClr val="dk1"/>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r>
              <a:rPr lang="en-US" sz="1800" b="0" i="0" u="none" strike="noStrike" cap="none">
                <a:solidFill>
                  <a:schemeClr val="dk1"/>
                </a:solidFill>
                <a:latin typeface="Arial"/>
                <a:ea typeface="Arial"/>
                <a:cs typeface="Arial"/>
                <a:sym typeface="Arial"/>
              </a:rPr>
              <a:t>Fractions</a:t>
            </a:r>
            <a:endParaRPr sz="1400" b="0" i="0" u="none" strike="noStrike" cap="none">
              <a:solidFill>
                <a:srgbClr val="000000"/>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endParaRPr sz="1800" b="0" i="0" u="none" strike="noStrike" cap="none">
              <a:solidFill>
                <a:schemeClr val="dk1"/>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r>
              <a:rPr lang="en-US" sz="1800" b="0" i="0" u="none" strike="noStrike" cap="none">
                <a:solidFill>
                  <a:schemeClr val="dk1"/>
                </a:solidFill>
                <a:latin typeface="Arial"/>
                <a:ea typeface="Arial"/>
                <a:cs typeface="Arial"/>
                <a:sym typeface="Arial"/>
              </a:rPr>
              <a:t>Place Value</a:t>
            </a:r>
            <a:endParaRPr sz="1400" b="0" i="0" u="none" strike="noStrike" cap="none">
              <a:solidFill>
                <a:srgbClr val="000000"/>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r>
              <a:rPr lang="en-US" sz="1800" b="0" i="0" u="none" strike="noStrike" cap="none">
                <a:solidFill>
                  <a:schemeClr val="dk1"/>
                </a:solidFill>
                <a:latin typeface="Arial"/>
                <a:ea typeface="Arial"/>
                <a:cs typeface="Arial"/>
                <a:sym typeface="Arial"/>
              </a:rPr>
              <a:t>(within 100)</a:t>
            </a:r>
            <a:endParaRPr sz="1400" b="0" i="0" u="none" strike="noStrike" cap="none">
              <a:solidFill>
                <a:srgbClr val="000000"/>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endParaRPr sz="1800" b="0" i="0" u="none" strike="noStrike" cap="none">
              <a:solidFill>
                <a:schemeClr val="dk1"/>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r>
              <a:rPr lang="en-US" sz="1800" b="0" i="0" u="none" strike="noStrike" cap="none">
                <a:solidFill>
                  <a:schemeClr val="dk1"/>
                </a:solidFill>
                <a:latin typeface="Arial"/>
                <a:ea typeface="Arial"/>
                <a:cs typeface="Arial"/>
                <a:sym typeface="Arial"/>
              </a:rPr>
              <a:t>Money</a:t>
            </a:r>
            <a:endParaRPr sz="1400" b="0" i="0" u="none" strike="noStrike" cap="none">
              <a:solidFill>
                <a:srgbClr val="000000"/>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endParaRPr sz="1800" b="0" i="0" u="none" strike="noStrike" cap="none">
              <a:solidFill>
                <a:schemeClr val="dk1"/>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r>
              <a:rPr lang="en-US" sz="1800" b="0" i="0" u="none" strike="noStrike" cap="none">
                <a:solidFill>
                  <a:schemeClr val="dk1"/>
                </a:solidFill>
                <a:latin typeface="Arial"/>
                <a:ea typeface="Arial"/>
                <a:cs typeface="Arial"/>
                <a:sym typeface="Arial"/>
              </a:rPr>
              <a:t>Time</a:t>
            </a:r>
            <a:endParaRPr sz="1400" b="0" i="0" u="none" strike="noStrike" cap="none">
              <a:solidFill>
                <a:srgbClr val="000000"/>
              </a:solidFill>
              <a:latin typeface="Arial"/>
              <a:ea typeface="Arial"/>
              <a:cs typeface="Arial"/>
              <a:sym typeface="Arial"/>
            </a:endParaRPr>
          </a:p>
          <a:p>
            <a:pPr marL="0" marR="0" lvl="0" indent="0" algn="ctr" rtl="0">
              <a:lnSpc>
                <a:spcPct val="80000"/>
              </a:lnSpc>
              <a:spcBef>
                <a:spcPts val="380"/>
              </a:spcBef>
              <a:spcAft>
                <a:spcPts val="0"/>
              </a:spcAft>
              <a:buClr>
                <a:schemeClr val="dk1"/>
              </a:buClr>
              <a:buSzPts val="1900"/>
              <a:buFont typeface="Comic Sans MS"/>
              <a:buNone/>
            </a:pPr>
            <a:endParaRPr sz="1900" b="0" i="0" u="none" strike="noStrike" cap="none">
              <a:solidFill>
                <a:srgbClr val="FF0000"/>
              </a:solidFill>
              <a:latin typeface="Comic Sans MS"/>
              <a:ea typeface="Comic Sans MS"/>
              <a:cs typeface="Comic Sans MS"/>
              <a:sym typeface="Comic Sans MS"/>
            </a:endParaRPr>
          </a:p>
          <a:p>
            <a:pPr marL="0" marR="0" lvl="0" indent="0" algn="ctr" rtl="0">
              <a:lnSpc>
                <a:spcPct val="80000"/>
              </a:lnSpc>
              <a:spcBef>
                <a:spcPts val="380"/>
              </a:spcBef>
              <a:spcAft>
                <a:spcPts val="0"/>
              </a:spcAft>
              <a:buClr>
                <a:schemeClr val="dk1"/>
              </a:buClr>
              <a:buSzPts val="1900"/>
              <a:buFont typeface="Comic Sans MS"/>
              <a:buNone/>
            </a:pPr>
            <a:endParaRPr sz="1900" b="0" i="0" u="none" strike="noStrike" cap="none">
              <a:solidFill>
                <a:srgbClr val="FF0000"/>
              </a:solidFill>
              <a:latin typeface="Comic Sans MS"/>
              <a:ea typeface="Comic Sans MS"/>
              <a:cs typeface="Comic Sans MS"/>
              <a:sym typeface="Comic Sans MS"/>
            </a:endParaRPr>
          </a:p>
          <a:p>
            <a:pPr marL="0" marR="0" lvl="0" indent="0" algn="l" rtl="0">
              <a:lnSpc>
                <a:spcPct val="80000"/>
              </a:lnSpc>
              <a:spcBef>
                <a:spcPts val="500"/>
              </a:spcBef>
              <a:spcAft>
                <a:spcPts val="0"/>
              </a:spcAft>
              <a:buClr>
                <a:schemeClr val="dk1"/>
              </a:buClr>
              <a:buSzPts val="2500"/>
              <a:buFont typeface="Comic Sans MS"/>
              <a:buNone/>
            </a:pPr>
            <a:endParaRPr sz="2500" b="0" i="0" u="none" strike="noStrike" cap="none">
              <a:solidFill>
                <a:srgbClr val="FF66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rgbClr val="FF6600"/>
              </a:solidFill>
              <a:latin typeface="Comic Sans MS"/>
              <a:ea typeface="Comic Sans MS"/>
              <a:cs typeface="Comic Sans MS"/>
              <a:sym typeface="Comic Sans MS"/>
            </a:endParaRPr>
          </a:p>
        </p:txBody>
      </p:sp>
      <p:sp>
        <p:nvSpPr>
          <p:cNvPr id="109" name="Google Shape;109;p6"/>
          <p:cNvSpPr txBox="1"/>
          <p:nvPr/>
        </p:nvSpPr>
        <p:spPr>
          <a:xfrm>
            <a:off x="2346025" y="5583537"/>
            <a:ext cx="45720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Comic Sans MS"/>
              <a:buNone/>
            </a:pPr>
            <a:r>
              <a:rPr lang="en-US" sz="1800" b="1" i="0" u="none" strike="noStrike" cap="none">
                <a:solidFill>
                  <a:schemeClr val="dk1"/>
                </a:solidFill>
                <a:latin typeface="Arial"/>
                <a:ea typeface="Arial"/>
                <a:cs typeface="Arial"/>
                <a:sym typeface="Arial"/>
              </a:rPr>
              <a:t>There is a strong emphasis on developing instant recall of number facts, including number bonds to 10 and 20.</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7"/>
          <p:cNvSpPr txBox="1">
            <a:spLocks noGrp="1"/>
          </p:cNvSpPr>
          <p:nvPr>
            <p:ph type="title"/>
          </p:nvPr>
        </p:nvSpPr>
        <p:spPr>
          <a:xfrm>
            <a:off x="1160462" y="274637"/>
            <a:ext cx="6870700" cy="700087"/>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008000"/>
              </a:buClr>
              <a:buSzPts val="4400"/>
              <a:buFont typeface="Comic Sans MS"/>
              <a:buNone/>
            </a:pPr>
            <a:r>
              <a:rPr lang="en-US" sz="4400" b="0" i="0" u="none" dirty="0">
                <a:solidFill>
                  <a:srgbClr val="008000"/>
                </a:solidFill>
                <a:latin typeface="Twinkl Cursive Unlooped Thin" panose="02000000000000000000" pitchFamily="2" charset="0"/>
                <a:sym typeface="Arial"/>
              </a:rPr>
              <a:t>Steps of learning</a:t>
            </a:r>
            <a:endParaRPr dirty="0">
              <a:latin typeface="Twinkl Cursive Unlooped Thin" panose="02000000000000000000" pitchFamily="2" charset="0"/>
              <a:sym typeface="Arial"/>
            </a:endParaRPr>
          </a:p>
        </p:txBody>
      </p:sp>
      <p:sp>
        <p:nvSpPr>
          <p:cNvPr id="115" name="Google Shape;115;p7"/>
          <p:cNvSpPr txBox="1">
            <a:spLocks noGrp="1"/>
          </p:cNvSpPr>
          <p:nvPr>
            <p:ph idx="1"/>
          </p:nvPr>
        </p:nvSpPr>
        <p:spPr>
          <a:xfrm>
            <a:off x="457200" y="1416050"/>
            <a:ext cx="8229600" cy="1314450"/>
          </a:xfrm>
          <a:prstGeom prst="rect">
            <a:avLst/>
          </a:prstGeom>
          <a:noFill/>
          <a:ln>
            <a:noFill/>
          </a:ln>
        </p:spPr>
        <p:txBody>
          <a:bodyPr spcFirstLastPara="1" wrap="square" lIns="91425" tIns="45700" rIns="91425" bIns="45700" anchor="t" anchorCtr="0">
            <a:normAutofit/>
          </a:bodyPr>
          <a:lstStyle/>
          <a:p>
            <a:pPr marL="0" marR="0" lvl="0" indent="0" algn="ctr" rtl="0">
              <a:lnSpc>
                <a:spcPct val="80000"/>
              </a:lnSpc>
              <a:spcBef>
                <a:spcPts val="0"/>
              </a:spcBef>
              <a:spcAft>
                <a:spcPts val="0"/>
              </a:spcAft>
              <a:buClr>
                <a:schemeClr val="dk1"/>
              </a:buClr>
              <a:buSzPts val="2200"/>
              <a:buFont typeface="Comic Sans MS"/>
              <a:buNone/>
            </a:pPr>
            <a:r>
              <a:rPr lang="en-US" sz="2200" b="0" i="0" u="none" dirty="0">
                <a:solidFill>
                  <a:schemeClr val="dk1"/>
                </a:solidFill>
                <a:latin typeface="Twinkl Cursive Unlooped" panose="02000000000000000000" pitchFamily="2" charset="0"/>
                <a:ea typeface="Arial"/>
                <a:cs typeface="Arial"/>
                <a:sym typeface="Arial"/>
              </a:rPr>
              <a:t>The children are introduced to new concepts in a three stage approach (C-P-A) to help scaffold their learning.</a:t>
            </a:r>
            <a:endParaRPr dirty="0">
              <a:latin typeface="Twinkl Cursive Unlooped" panose="02000000000000000000" pitchFamily="2" charset="0"/>
              <a:ea typeface="Arial"/>
              <a:cs typeface="Arial"/>
              <a:sym typeface="Arial"/>
            </a:endParaRPr>
          </a:p>
          <a:p>
            <a:pPr marL="0" marR="0" lvl="0" indent="0" algn="ctr" rtl="0">
              <a:lnSpc>
                <a:spcPct val="80000"/>
              </a:lnSpc>
              <a:spcBef>
                <a:spcPts val="440"/>
              </a:spcBef>
              <a:spcAft>
                <a:spcPts val="0"/>
              </a:spcAft>
              <a:buClr>
                <a:schemeClr val="dk1"/>
              </a:buClr>
              <a:buSzPts val="2200"/>
              <a:buFont typeface="Comic Sans MS"/>
              <a:buNone/>
            </a:pPr>
            <a:r>
              <a:rPr lang="en-US" sz="2200" b="0" i="0" u="none" dirty="0">
                <a:solidFill>
                  <a:schemeClr val="dk1"/>
                </a:solidFill>
                <a:latin typeface="Twinkl Cursive Unlooped" panose="02000000000000000000" pitchFamily="2" charset="0"/>
                <a:ea typeface="Arial"/>
                <a:cs typeface="Arial"/>
                <a:sym typeface="Arial"/>
              </a:rPr>
              <a:t> The children may go back a forth in this process.</a:t>
            </a:r>
            <a:endParaRPr dirty="0">
              <a:latin typeface="Twinkl Cursive Unlooped" panose="02000000000000000000" pitchFamily="2" charset="0"/>
              <a:ea typeface="Arial"/>
              <a:cs typeface="Arial"/>
              <a:sym typeface="Arial"/>
            </a:endParaRPr>
          </a:p>
          <a:p>
            <a:pPr marL="0" marR="0" lvl="0" indent="0" algn="l" rtl="0">
              <a:lnSpc>
                <a:spcPct val="80000"/>
              </a:lnSpc>
              <a:spcBef>
                <a:spcPts val="440"/>
              </a:spcBef>
              <a:spcAft>
                <a:spcPts val="0"/>
              </a:spcAft>
              <a:buClr>
                <a:schemeClr val="dk1"/>
              </a:buClr>
              <a:buSzPts val="2200"/>
              <a:buFont typeface="Comic Sans MS"/>
              <a:buNone/>
            </a:pPr>
            <a:endParaRPr sz="2200" b="0" i="0" u="none" dirty="0">
              <a:solidFill>
                <a:schemeClr val="dk1"/>
              </a:solidFill>
              <a:latin typeface="Comic Sans MS"/>
              <a:ea typeface="Comic Sans MS"/>
              <a:cs typeface="Comic Sans MS"/>
              <a:sym typeface="Comic Sans MS"/>
            </a:endParaRPr>
          </a:p>
          <a:p>
            <a:pPr marL="0" marR="0" lvl="0" indent="0" algn="l" rtl="0">
              <a:lnSpc>
                <a:spcPct val="80000"/>
              </a:lnSpc>
              <a:spcBef>
                <a:spcPts val="440"/>
              </a:spcBef>
              <a:spcAft>
                <a:spcPts val="0"/>
              </a:spcAft>
              <a:buClr>
                <a:schemeClr val="dk1"/>
              </a:buClr>
              <a:buSzPts val="2200"/>
              <a:buFont typeface="Comic Sans MS"/>
              <a:buNone/>
            </a:pPr>
            <a:endParaRPr sz="2200" b="0" i="0" u="none" dirty="0">
              <a:solidFill>
                <a:schemeClr val="dk1"/>
              </a:solidFill>
              <a:latin typeface="Comic Sans MS"/>
              <a:ea typeface="Comic Sans MS"/>
              <a:cs typeface="Comic Sans MS"/>
              <a:sym typeface="Comic Sans MS"/>
            </a:endParaRPr>
          </a:p>
          <a:p>
            <a:pPr marL="342900" marR="0" lvl="0" indent="-203200" algn="l" rtl="0">
              <a:lnSpc>
                <a:spcPct val="115000"/>
              </a:lnSpc>
              <a:spcBef>
                <a:spcPts val="440"/>
              </a:spcBef>
              <a:spcAft>
                <a:spcPts val="0"/>
              </a:spcAft>
              <a:buClr>
                <a:schemeClr val="dk1"/>
              </a:buClr>
              <a:buSzPts val="2200"/>
              <a:buFont typeface="Comic Sans MS"/>
              <a:buNone/>
            </a:pPr>
            <a:endParaRPr sz="2200" b="0" i="0" u="none" dirty="0">
              <a:solidFill>
                <a:schemeClr val="dk1"/>
              </a:solidFill>
              <a:latin typeface="Comic Sans MS"/>
              <a:ea typeface="Comic Sans MS"/>
              <a:cs typeface="Comic Sans MS"/>
              <a:sym typeface="Comic Sans MS"/>
            </a:endParaRPr>
          </a:p>
        </p:txBody>
      </p:sp>
      <p:sp>
        <p:nvSpPr>
          <p:cNvPr id="116" name="Google Shape;116;p7"/>
          <p:cNvSpPr txBox="1"/>
          <p:nvPr/>
        </p:nvSpPr>
        <p:spPr>
          <a:xfrm>
            <a:off x="457200" y="2914650"/>
            <a:ext cx="2763837" cy="32115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600"/>
              <a:buFont typeface="Comic Sans MS"/>
              <a:buNone/>
            </a:pPr>
            <a:r>
              <a:rPr lang="en-US" sz="2600" b="1" i="0" u="none" strike="noStrike" cap="none" dirty="0">
                <a:solidFill>
                  <a:schemeClr val="dk1"/>
                </a:solidFill>
                <a:latin typeface="Twinkl Cursive Unlooped" panose="02000000000000000000" pitchFamily="2" charset="0"/>
                <a:sym typeface="Arial"/>
              </a:rPr>
              <a:t>Concrete </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520"/>
              </a:spcBef>
              <a:spcAft>
                <a:spcPts val="0"/>
              </a:spcAft>
              <a:buClr>
                <a:schemeClr val="dk1"/>
              </a:buClr>
              <a:buSzPts val="2600"/>
              <a:buFont typeface="Comic Sans MS"/>
              <a:buNone/>
            </a:pPr>
            <a:r>
              <a:rPr lang="en-US" sz="2600" b="0" i="0" u="none" strike="noStrike" cap="none" dirty="0">
                <a:solidFill>
                  <a:schemeClr val="dk1"/>
                </a:solidFill>
                <a:latin typeface="Twinkl Cursive Unlooped" panose="02000000000000000000" pitchFamily="2" charset="0"/>
                <a:sym typeface="Arial"/>
              </a:rPr>
              <a:t>‘doing’</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260"/>
              </a:spcBef>
              <a:spcAft>
                <a:spcPts val="0"/>
              </a:spcAft>
              <a:buClr>
                <a:schemeClr val="dk1"/>
              </a:buClr>
              <a:buSzPts val="1300"/>
              <a:buFont typeface="Comic Sans MS"/>
              <a:buNone/>
            </a:pPr>
            <a:endParaRPr sz="1300" b="0" i="0" u="none" strike="noStrike" cap="none" dirty="0">
              <a:solidFill>
                <a:schemeClr val="dk1"/>
              </a:solidFill>
              <a:latin typeface="Twinkl Cursive Unlooped" panose="02000000000000000000" pitchFamily="2" charset="0"/>
              <a:sym typeface="Arial"/>
            </a:endParaRPr>
          </a:p>
          <a:p>
            <a:pPr marL="0" marR="0" lvl="0" indent="0" algn="ctr" rtl="0">
              <a:lnSpc>
                <a:spcPct val="100000"/>
              </a:lnSpc>
              <a:spcBef>
                <a:spcPts val="440"/>
              </a:spcBef>
              <a:spcAft>
                <a:spcPts val="0"/>
              </a:spcAft>
              <a:buClr>
                <a:schemeClr val="dk1"/>
              </a:buClr>
              <a:buSzPts val="2200"/>
              <a:buFont typeface="Comic Sans MS"/>
              <a:buNone/>
            </a:pPr>
            <a:r>
              <a:rPr lang="en-US" sz="2200" b="0" i="0" u="none" strike="noStrike" cap="none" dirty="0">
                <a:solidFill>
                  <a:schemeClr val="dk1"/>
                </a:solidFill>
                <a:latin typeface="Twinkl Cursive Unlooped" panose="02000000000000000000" pitchFamily="2" charset="0"/>
                <a:sym typeface="Arial"/>
              </a:rPr>
              <a:t>The children begin by using objects to help them learn in a more familiar way</a:t>
            </a:r>
            <a:r>
              <a:rPr lang="en-US" sz="2200" b="0" i="0" u="none" strike="noStrike" cap="none" dirty="0">
                <a:solidFill>
                  <a:schemeClr val="dk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440"/>
              </a:spcBef>
              <a:spcAft>
                <a:spcPts val="0"/>
              </a:spcAft>
              <a:buClr>
                <a:schemeClr val="dk1"/>
              </a:buClr>
              <a:buSzPts val="2200"/>
              <a:buFont typeface="Comic Sans MS"/>
              <a:buNone/>
            </a:pPr>
            <a:endParaRPr sz="2200" b="0" i="0" u="none" strike="noStrike" cap="none" dirty="0">
              <a:solidFill>
                <a:srgbClr val="FF0000"/>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3000"/>
              <a:buFont typeface="Comic Sans MS"/>
              <a:buNone/>
            </a:pPr>
            <a:endParaRPr sz="3000" b="0" i="0" u="none" strike="noStrike" cap="none" dirty="0">
              <a:solidFill>
                <a:srgbClr val="FF66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dirty="0">
              <a:solidFill>
                <a:srgbClr val="FF6600"/>
              </a:solidFill>
              <a:latin typeface="Comic Sans MS"/>
              <a:ea typeface="Comic Sans MS"/>
              <a:cs typeface="Comic Sans MS"/>
              <a:sym typeface="Comic Sans MS"/>
            </a:endParaRPr>
          </a:p>
        </p:txBody>
      </p:sp>
      <p:sp>
        <p:nvSpPr>
          <p:cNvPr id="117" name="Google Shape;117;p7"/>
          <p:cNvSpPr txBox="1"/>
          <p:nvPr/>
        </p:nvSpPr>
        <p:spPr>
          <a:xfrm>
            <a:off x="3176587" y="2914650"/>
            <a:ext cx="2763837" cy="32115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strike="noStrike" cap="none" dirty="0">
                <a:solidFill>
                  <a:schemeClr val="dk1"/>
                </a:solidFill>
                <a:latin typeface="Twinkl Cursive Unlooped" panose="02000000000000000000" pitchFamily="2" charset="0"/>
                <a:sym typeface="Arial"/>
              </a:rPr>
              <a:t>Pictorial</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560"/>
              </a:spcBef>
              <a:spcAft>
                <a:spcPts val="0"/>
              </a:spcAft>
              <a:buClr>
                <a:schemeClr val="dk1"/>
              </a:buClr>
              <a:buSzPts val="2800"/>
              <a:buFont typeface="Comic Sans MS"/>
              <a:buNone/>
            </a:pPr>
            <a:r>
              <a:rPr lang="en-US" sz="2800" b="0" i="0" u="none" strike="noStrike" cap="none" dirty="0">
                <a:solidFill>
                  <a:schemeClr val="dk1"/>
                </a:solidFill>
                <a:latin typeface="Twinkl Cursive Unlooped" panose="02000000000000000000" pitchFamily="2" charset="0"/>
                <a:sym typeface="Arial"/>
              </a:rPr>
              <a:t>‘seeing’ </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280"/>
              </a:spcBef>
              <a:spcAft>
                <a:spcPts val="0"/>
              </a:spcAft>
              <a:buClr>
                <a:schemeClr val="dk1"/>
              </a:buClr>
              <a:buSzPts val="1400"/>
              <a:buFont typeface="Comic Sans MS"/>
              <a:buNone/>
            </a:pPr>
            <a:endParaRPr sz="1400" b="0" i="0" u="none" strike="noStrike" cap="none" dirty="0">
              <a:solidFill>
                <a:schemeClr val="dk1"/>
              </a:solidFill>
              <a:latin typeface="Twinkl Cursive Unlooped" panose="02000000000000000000" pitchFamily="2" charset="0"/>
              <a:sym typeface="Arial"/>
            </a:endParaRPr>
          </a:p>
          <a:p>
            <a:pPr marL="0" marR="0" lvl="0" indent="0" algn="ctr" rtl="0">
              <a:lnSpc>
                <a:spcPct val="100000"/>
              </a:lnSpc>
              <a:spcBef>
                <a:spcPts val="480"/>
              </a:spcBef>
              <a:spcAft>
                <a:spcPts val="0"/>
              </a:spcAft>
              <a:buClr>
                <a:schemeClr val="dk1"/>
              </a:buClr>
              <a:buSzPts val="2400"/>
              <a:buFont typeface="Comic Sans MS"/>
              <a:buNone/>
            </a:pPr>
            <a:r>
              <a:rPr lang="en-US" sz="2400" b="0" i="0" u="none" strike="noStrike" cap="none" dirty="0">
                <a:solidFill>
                  <a:schemeClr val="dk1"/>
                </a:solidFill>
                <a:latin typeface="Twinkl Cursive Unlooped" panose="02000000000000000000" pitchFamily="2" charset="0"/>
                <a:sym typeface="Arial"/>
              </a:rPr>
              <a:t>The children then use models and images to help them make links.</a:t>
            </a:r>
            <a:endParaRPr sz="2400" b="0" i="0" u="none" strike="noStrike" cap="none" dirty="0">
              <a:solidFill>
                <a:srgbClr val="FF0000"/>
              </a:solidFill>
              <a:latin typeface="Twinkl Cursive Unlooped" panose="02000000000000000000" pitchFamily="2" charset="0"/>
              <a:sym typeface="Arial"/>
            </a:endParaRPr>
          </a:p>
          <a:p>
            <a:pPr marL="0" marR="0" lvl="0" indent="0" algn="l" rtl="0">
              <a:lnSpc>
                <a:spcPct val="100000"/>
              </a:lnSpc>
              <a:spcBef>
                <a:spcPts val="640"/>
              </a:spcBef>
              <a:spcAft>
                <a:spcPts val="0"/>
              </a:spcAft>
              <a:buClr>
                <a:schemeClr val="dk1"/>
              </a:buClr>
              <a:buSzPts val="3200"/>
              <a:buFont typeface="Comic Sans MS"/>
              <a:buNone/>
            </a:pPr>
            <a:endParaRPr sz="3200" b="0" i="0" u="none" strike="noStrike" cap="none" dirty="0">
              <a:solidFill>
                <a:srgbClr val="FF66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FF6600"/>
              </a:solidFill>
              <a:latin typeface="Comic Sans MS"/>
              <a:ea typeface="Comic Sans MS"/>
              <a:cs typeface="Comic Sans MS"/>
              <a:sym typeface="Comic Sans MS"/>
            </a:endParaRPr>
          </a:p>
        </p:txBody>
      </p:sp>
      <p:sp>
        <p:nvSpPr>
          <p:cNvPr id="118" name="Google Shape;118;p7"/>
          <p:cNvSpPr txBox="1"/>
          <p:nvPr/>
        </p:nvSpPr>
        <p:spPr>
          <a:xfrm>
            <a:off x="5908675" y="2919412"/>
            <a:ext cx="2763837" cy="32115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strike="noStrike" cap="none" dirty="0">
                <a:solidFill>
                  <a:schemeClr val="dk1"/>
                </a:solidFill>
                <a:latin typeface="Twinkl Cursive Unlooped" panose="02000000000000000000" pitchFamily="2" charset="0"/>
                <a:sym typeface="Arial"/>
              </a:rPr>
              <a:t>Abstract</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560"/>
              </a:spcBef>
              <a:spcAft>
                <a:spcPts val="0"/>
              </a:spcAft>
              <a:buClr>
                <a:schemeClr val="dk1"/>
              </a:buClr>
              <a:buSzPts val="2800"/>
              <a:buFont typeface="Comic Sans MS"/>
              <a:buNone/>
            </a:pPr>
            <a:r>
              <a:rPr lang="en-US" sz="2800" b="0" i="0" u="none" strike="noStrike" cap="none" dirty="0">
                <a:solidFill>
                  <a:schemeClr val="dk1"/>
                </a:solidFill>
                <a:latin typeface="Twinkl Cursive Unlooped" panose="02000000000000000000" pitchFamily="2" charset="0"/>
                <a:sym typeface="Arial"/>
              </a:rPr>
              <a:t>‘symbolic’</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280"/>
              </a:spcBef>
              <a:spcAft>
                <a:spcPts val="0"/>
              </a:spcAft>
              <a:buClr>
                <a:schemeClr val="dk1"/>
              </a:buClr>
              <a:buSzPts val="1400"/>
              <a:buFont typeface="Comic Sans MS"/>
              <a:buNone/>
            </a:pPr>
            <a:endParaRPr sz="1400" b="0" i="0" u="none" strike="noStrike" cap="none" dirty="0">
              <a:solidFill>
                <a:schemeClr val="dk1"/>
              </a:solidFill>
              <a:latin typeface="Twinkl Cursive Unlooped" panose="02000000000000000000" pitchFamily="2" charset="0"/>
              <a:sym typeface="Arial"/>
            </a:endParaRPr>
          </a:p>
          <a:p>
            <a:pPr marL="0" marR="0" lvl="0" indent="0" algn="ctr" rtl="0">
              <a:lnSpc>
                <a:spcPct val="100000"/>
              </a:lnSpc>
              <a:spcBef>
                <a:spcPts val="480"/>
              </a:spcBef>
              <a:spcAft>
                <a:spcPts val="0"/>
              </a:spcAft>
              <a:buClr>
                <a:schemeClr val="dk1"/>
              </a:buClr>
              <a:buSzPts val="2400"/>
              <a:buFont typeface="Comic Sans MS"/>
              <a:buNone/>
            </a:pPr>
            <a:r>
              <a:rPr lang="en-US" sz="2400" b="0" i="0" u="none" strike="noStrike" cap="none" dirty="0">
                <a:solidFill>
                  <a:schemeClr val="dk1"/>
                </a:solidFill>
                <a:latin typeface="Twinkl Cursive Unlooped" panose="02000000000000000000" pitchFamily="2" charset="0"/>
                <a:sym typeface="Arial"/>
              </a:rPr>
              <a:t>Finally the children move onto use just numbers and abstract symbols.</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480"/>
              </a:spcBef>
              <a:spcAft>
                <a:spcPts val="0"/>
              </a:spcAft>
              <a:buClr>
                <a:schemeClr val="dk1"/>
              </a:buClr>
              <a:buSzPts val="2400"/>
              <a:buFont typeface="Comic Sans MS"/>
              <a:buNone/>
            </a:pPr>
            <a:endParaRPr sz="2400" b="0" i="0" u="none" strike="noStrike" cap="none" dirty="0">
              <a:solidFill>
                <a:srgbClr val="FF0000"/>
              </a:solidFill>
              <a:latin typeface="Comic Sans MS"/>
              <a:ea typeface="Comic Sans MS"/>
              <a:cs typeface="Comic Sans MS"/>
              <a:sym typeface="Comic Sans MS"/>
            </a:endParaRPr>
          </a:p>
          <a:p>
            <a:pPr marL="0" marR="0" lvl="0" indent="0" algn="l" rtl="0">
              <a:lnSpc>
                <a:spcPct val="100000"/>
              </a:lnSpc>
              <a:spcBef>
                <a:spcPts val="640"/>
              </a:spcBef>
              <a:spcAft>
                <a:spcPts val="0"/>
              </a:spcAft>
              <a:buClr>
                <a:schemeClr val="dk1"/>
              </a:buClr>
              <a:buSzPts val="3200"/>
              <a:buFont typeface="Comic Sans MS"/>
              <a:buNone/>
            </a:pPr>
            <a:endParaRPr sz="3200" b="0" i="0" u="none" strike="noStrike" cap="none" dirty="0">
              <a:solidFill>
                <a:srgbClr val="FF66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FF6600"/>
              </a:solidFill>
              <a:latin typeface="Comic Sans MS"/>
              <a:ea typeface="Comic Sans MS"/>
              <a:cs typeface="Comic Sans MS"/>
              <a:sym typeface="Comic Sans MS"/>
            </a:endParaRPr>
          </a:p>
        </p:txBody>
      </p:sp>
      <p:sp>
        <p:nvSpPr>
          <p:cNvPr id="119" name="Google Shape;119;p7"/>
          <p:cNvSpPr txBox="1"/>
          <p:nvPr/>
        </p:nvSpPr>
        <p:spPr>
          <a:xfrm>
            <a:off x="442912" y="5982492"/>
            <a:ext cx="8229600" cy="6746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Comic Sans MS"/>
              <a:buNone/>
            </a:pPr>
            <a:r>
              <a:rPr lang="en-GB" sz="2400" b="0" i="0" u="none" strike="noStrike" cap="none" dirty="0">
                <a:solidFill>
                  <a:schemeClr val="dk1"/>
                </a:solidFill>
                <a:latin typeface="Twinkl Cursive Unlooped" panose="02000000000000000000" pitchFamily="2" charset="0"/>
                <a:ea typeface="Comic Sans MS"/>
                <a:cs typeface="Comic Sans MS"/>
                <a:sym typeface="Comic Sans MS"/>
              </a:rPr>
              <a:t>The way we teach maths is the same across the whole of KS1</a:t>
            </a:r>
            <a:endParaRPr sz="2400" b="0" i="0" u="none" strike="noStrike" cap="none" dirty="0">
              <a:solidFill>
                <a:schemeClr val="dk1"/>
              </a:solidFill>
              <a:latin typeface="Twinkl Cursive Unlooped" panose="02000000000000000000" pitchFamily="2" charset="0"/>
              <a:ea typeface="Comic Sans MS"/>
              <a:cs typeface="Comic Sans MS"/>
              <a:sym typeface="Comic Sans MS"/>
            </a:endParaRPr>
          </a:p>
          <a:p>
            <a:pPr marL="0" marR="0" lvl="0" indent="0" algn="l" rtl="0">
              <a:lnSpc>
                <a:spcPct val="100000"/>
              </a:lnSpc>
              <a:spcBef>
                <a:spcPts val="640"/>
              </a:spcBef>
              <a:spcAft>
                <a:spcPts val="0"/>
              </a:spcAft>
              <a:buClr>
                <a:schemeClr val="dk1"/>
              </a:buClr>
              <a:buSzPts val="3200"/>
              <a:buFont typeface="Comic Sans MS"/>
              <a:buNone/>
            </a:pPr>
            <a:endParaRPr sz="3200" b="0" i="0" u="none" strike="noStrike" cap="none" dirty="0">
              <a:solidFill>
                <a:schemeClr val="dk1"/>
              </a:solidFill>
              <a:latin typeface="Comic Sans MS"/>
              <a:ea typeface="Comic Sans MS"/>
              <a:cs typeface="Comic Sans MS"/>
              <a:sym typeface="Comic Sans MS"/>
            </a:endParaRPr>
          </a:p>
          <a:p>
            <a:pPr marL="0" marR="0" lvl="0" indent="0" algn="l" rtl="0">
              <a:lnSpc>
                <a:spcPct val="100000"/>
              </a:lnSpc>
              <a:spcBef>
                <a:spcPts val="640"/>
              </a:spcBef>
              <a:spcAft>
                <a:spcPts val="0"/>
              </a:spcAft>
              <a:buClr>
                <a:schemeClr val="dk1"/>
              </a:buClr>
              <a:buSzPts val="3200"/>
              <a:buFont typeface="Comic Sans MS"/>
              <a:buNone/>
            </a:pPr>
            <a:endParaRPr sz="3200" b="0" i="0" u="none" strike="noStrike" cap="none" dirty="0">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chemeClr val="dk1"/>
              </a:solidFill>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8"/>
          <p:cNvPicPr preferRelativeResize="0">
            <a:picLocks noGrp="1"/>
          </p:cNvPicPr>
          <p:nvPr>
            <p:ph idx="1"/>
          </p:nvPr>
        </p:nvPicPr>
        <p:blipFill rotWithShape="1">
          <a:blip r:embed="rId3">
            <a:alphaModFix/>
          </a:blip>
          <a:srcRect/>
          <a:stretch/>
        </p:blipFill>
        <p:spPr>
          <a:xfrm>
            <a:off x="3276600" y="1055687"/>
            <a:ext cx="4862512" cy="4746625"/>
          </a:xfrm>
          <a:prstGeom prst="rect">
            <a:avLst/>
          </a:prstGeom>
          <a:noFill/>
          <a:ln>
            <a:noFill/>
          </a:ln>
        </p:spPr>
      </p:pic>
      <p:sp>
        <p:nvSpPr>
          <p:cNvPr id="125" name="Google Shape;125;p8"/>
          <p:cNvSpPr txBox="1"/>
          <p:nvPr/>
        </p:nvSpPr>
        <p:spPr>
          <a:xfrm>
            <a:off x="250825" y="333375"/>
            <a:ext cx="3025800" cy="68633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omic Sans MS"/>
              <a:buNone/>
            </a:pPr>
            <a:r>
              <a:rPr lang="en-US" sz="2000" b="0" i="0" u="none" strike="noStrike" cap="none" dirty="0">
                <a:solidFill>
                  <a:schemeClr val="dk1"/>
                </a:solidFill>
                <a:latin typeface="Twinkl Cursive Unlooped" panose="02000000000000000000" pitchFamily="2" charset="0"/>
                <a:sym typeface="Arial"/>
              </a:rPr>
              <a:t>Key End of Y1 Targets:</a:t>
            </a:r>
            <a:endParaRPr sz="1400" b="0" i="0" u="none" strike="noStrike" cap="none" dirty="0">
              <a:solidFill>
                <a:srgbClr val="000000"/>
              </a:solidFill>
              <a:latin typeface="Twinkl Cursive Unlooped" panose="02000000000000000000" pitchFamily="2" charset="0"/>
              <a:sym typeface="Arial"/>
            </a:endParaRPr>
          </a:p>
          <a:p>
            <a:pPr marL="0" marR="0" lvl="0" indent="0" algn="l" rtl="0">
              <a:lnSpc>
                <a:spcPct val="100000"/>
              </a:lnSpc>
              <a:spcBef>
                <a:spcPts val="0"/>
              </a:spcBef>
              <a:spcAft>
                <a:spcPts val="0"/>
              </a:spcAft>
              <a:buClr>
                <a:schemeClr val="dk1"/>
              </a:buClr>
              <a:buSzPts val="2000"/>
              <a:buFont typeface="Comic Sans MS"/>
              <a:buNone/>
            </a:pPr>
            <a:r>
              <a:rPr lang="en-US" sz="2000" b="0" i="0" u="none" strike="noStrike" cap="none" dirty="0">
                <a:solidFill>
                  <a:schemeClr val="dk1"/>
                </a:solidFill>
                <a:latin typeface="Twinkl Cursive Unlooped" panose="02000000000000000000" pitchFamily="2" charset="0"/>
                <a:sym typeface="Arial"/>
              </a:rPr>
              <a:t> </a:t>
            </a:r>
            <a:endParaRPr sz="1400" b="0" i="0" u="none" strike="noStrike" cap="none" dirty="0">
              <a:solidFill>
                <a:srgbClr val="000000"/>
              </a:solidFill>
              <a:latin typeface="Twinkl Cursive Unlooped" panose="02000000000000000000" pitchFamily="2" charset="0"/>
              <a:sym typeface="Arial"/>
            </a:endParaRPr>
          </a:p>
          <a:p>
            <a:pPr marL="0" marR="0" lvl="0" indent="0" algn="l" rtl="0">
              <a:lnSpc>
                <a:spcPct val="100000"/>
              </a:lnSpc>
              <a:spcBef>
                <a:spcPts val="0"/>
              </a:spcBef>
              <a:spcAft>
                <a:spcPts val="0"/>
              </a:spcAft>
              <a:buClr>
                <a:schemeClr val="dk1"/>
              </a:buClr>
              <a:buSzPts val="2000"/>
              <a:buFont typeface="Comic Sans MS"/>
              <a:buChar char="-"/>
            </a:pPr>
            <a:r>
              <a:rPr lang="en-US" sz="2000" b="0" i="0" u="none" strike="noStrike" cap="none" dirty="0">
                <a:solidFill>
                  <a:schemeClr val="dk1"/>
                </a:solidFill>
                <a:latin typeface="Twinkl Cursive Unlooped" panose="02000000000000000000" pitchFamily="2" charset="0"/>
                <a:sym typeface="Arial"/>
              </a:rPr>
              <a:t>Count forwards and backwards to/from 100 from any given number.</a:t>
            </a:r>
            <a:endParaRPr sz="1400" b="0" i="0" u="none" strike="noStrike" cap="none" dirty="0">
              <a:solidFill>
                <a:srgbClr val="000000"/>
              </a:solidFill>
              <a:latin typeface="Twinkl Cursive Unlooped" panose="02000000000000000000" pitchFamily="2" charset="0"/>
              <a:sym typeface="Arial"/>
            </a:endParaRPr>
          </a:p>
          <a:p>
            <a:pPr marL="0" marR="0" lvl="0" indent="0" algn="l" rtl="0">
              <a:lnSpc>
                <a:spcPct val="100000"/>
              </a:lnSpc>
              <a:spcBef>
                <a:spcPts val="0"/>
              </a:spcBef>
              <a:spcAft>
                <a:spcPts val="0"/>
              </a:spcAft>
              <a:buClr>
                <a:schemeClr val="dk1"/>
              </a:buClr>
              <a:buSzPts val="2000"/>
              <a:buFont typeface="Comic Sans MS"/>
              <a:buNone/>
            </a:pPr>
            <a:endParaRPr sz="2000" b="0" i="0" u="none" strike="noStrike" cap="none" dirty="0">
              <a:solidFill>
                <a:schemeClr val="dk1"/>
              </a:solidFill>
              <a:latin typeface="Twinkl Cursive Unlooped" panose="02000000000000000000" pitchFamily="2" charset="0"/>
              <a:sym typeface="Arial"/>
            </a:endParaRPr>
          </a:p>
          <a:p>
            <a:pPr marL="0" marR="0" lvl="0" indent="0" algn="l" rtl="0">
              <a:lnSpc>
                <a:spcPct val="100000"/>
              </a:lnSpc>
              <a:spcBef>
                <a:spcPts val="0"/>
              </a:spcBef>
              <a:spcAft>
                <a:spcPts val="0"/>
              </a:spcAft>
              <a:buClr>
                <a:schemeClr val="dk1"/>
              </a:buClr>
              <a:buSzPts val="2000"/>
              <a:buFont typeface="Comic Sans MS"/>
              <a:buChar char="-"/>
            </a:pPr>
            <a:r>
              <a:rPr lang="en-US" sz="2000" b="0" i="0" u="none" strike="noStrike" cap="none" dirty="0">
                <a:solidFill>
                  <a:schemeClr val="dk1"/>
                </a:solidFill>
                <a:latin typeface="Twinkl Cursive Unlooped" panose="02000000000000000000" pitchFamily="2" charset="0"/>
                <a:sym typeface="Arial"/>
              </a:rPr>
              <a:t>Given a number identify 1 more and 1 less. </a:t>
            </a:r>
            <a:endParaRPr sz="1400" b="0" i="0" u="none" strike="noStrike" cap="none" dirty="0">
              <a:solidFill>
                <a:srgbClr val="000000"/>
              </a:solidFill>
              <a:latin typeface="Twinkl Cursive Unlooped" panose="02000000000000000000" pitchFamily="2" charset="0"/>
              <a:sym typeface="Arial"/>
            </a:endParaRPr>
          </a:p>
          <a:p>
            <a:pPr marL="0" marR="0" lvl="0" indent="0" algn="l" rtl="0">
              <a:lnSpc>
                <a:spcPct val="100000"/>
              </a:lnSpc>
              <a:spcBef>
                <a:spcPts val="0"/>
              </a:spcBef>
              <a:spcAft>
                <a:spcPts val="0"/>
              </a:spcAft>
              <a:buClr>
                <a:schemeClr val="dk1"/>
              </a:buClr>
              <a:buSzPts val="2000"/>
              <a:buFont typeface="Comic Sans MS"/>
              <a:buNone/>
            </a:pPr>
            <a:endParaRPr sz="2000" b="0" i="0" u="none" strike="noStrike" cap="none" dirty="0">
              <a:solidFill>
                <a:schemeClr val="dk1"/>
              </a:solidFill>
              <a:latin typeface="Twinkl Cursive Unlooped" panose="02000000000000000000" pitchFamily="2" charset="0"/>
              <a:sym typeface="Arial"/>
            </a:endParaRPr>
          </a:p>
          <a:p>
            <a:pPr marL="0" marR="0" lvl="0" indent="0" algn="l" rtl="0">
              <a:lnSpc>
                <a:spcPct val="100000"/>
              </a:lnSpc>
              <a:spcBef>
                <a:spcPts val="0"/>
              </a:spcBef>
              <a:spcAft>
                <a:spcPts val="0"/>
              </a:spcAft>
              <a:buClr>
                <a:schemeClr val="dk1"/>
              </a:buClr>
              <a:buSzPts val="2000"/>
              <a:buFont typeface="Comic Sans MS"/>
              <a:buChar char="-"/>
            </a:pPr>
            <a:r>
              <a:rPr lang="en-US" sz="2000" b="0" i="0" u="none" strike="noStrike" cap="none" dirty="0">
                <a:solidFill>
                  <a:schemeClr val="dk1"/>
                </a:solidFill>
                <a:latin typeface="Twinkl Cursive Unlooped" panose="02000000000000000000" pitchFamily="2" charset="0"/>
                <a:sym typeface="Arial"/>
              </a:rPr>
              <a:t>Count in 10’s, 5’s and 2’s.</a:t>
            </a:r>
            <a:endParaRPr sz="1400" b="0" i="0" u="none" strike="noStrike" cap="none" dirty="0">
              <a:solidFill>
                <a:srgbClr val="000000"/>
              </a:solidFill>
              <a:latin typeface="Twinkl Cursive Unlooped" panose="02000000000000000000" pitchFamily="2" charset="0"/>
              <a:sym typeface="Arial"/>
            </a:endParaRPr>
          </a:p>
          <a:p>
            <a:pPr marL="0" marR="0" lvl="0" indent="0" algn="l" rtl="0">
              <a:lnSpc>
                <a:spcPct val="100000"/>
              </a:lnSpc>
              <a:spcBef>
                <a:spcPts val="0"/>
              </a:spcBef>
              <a:spcAft>
                <a:spcPts val="0"/>
              </a:spcAft>
              <a:buClr>
                <a:schemeClr val="dk1"/>
              </a:buClr>
              <a:buSzPts val="2000"/>
              <a:buFont typeface="Comic Sans MS"/>
              <a:buNone/>
            </a:pPr>
            <a:endParaRPr sz="2000" b="0" i="0" u="none" strike="noStrike" cap="none" dirty="0">
              <a:solidFill>
                <a:schemeClr val="dk1"/>
              </a:solidFill>
              <a:latin typeface="Twinkl Cursive Unlooped" panose="02000000000000000000" pitchFamily="2" charset="0"/>
              <a:sym typeface="Arial"/>
            </a:endParaRPr>
          </a:p>
          <a:p>
            <a:pPr marL="0" marR="0" lvl="0" indent="0" algn="l" rtl="0">
              <a:lnSpc>
                <a:spcPct val="100000"/>
              </a:lnSpc>
              <a:spcBef>
                <a:spcPts val="0"/>
              </a:spcBef>
              <a:spcAft>
                <a:spcPts val="0"/>
              </a:spcAft>
              <a:buClr>
                <a:schemeClr val="dk1"/>
              </a:buClr>
              <a:buSzPts val="2000"/>
              <a:buFont typeface="Comic Sans MS"/>
              <a:buChar char="-"/>
            </a:pPr>
            <a:r>
              <a:rPr lang="en-US" sz="2000" b="0" i="0" u="none" strike="noStrike" cap="none" dirty="0">
                <a:solidFill>
                  <a:schemeClr val="dk1"/>
                </a:solidFill>
                <a:latin typeface="Twinkl Cursive Unlooped" panose="02000000000000000000" pitchFamily="2" charset="0"/>
                <a:sym typeface="Arial"/>
              </a:rPr>
              <a:t>Write numbers in numerals and words 0-20.</a:t>
            </a:r>
            <a:endParaRPr sz="2000" b="0" i="0" u="none" strike="noStrike" cap="none" dirty="0">
              <a:solidFill>
                <a:schemeClr val="dk1"/>
              </a:solidFill>
              <a:latin typeface="Twinkl Cursive Unlooped" panose="02000000000000000000" pitchFamily="2" charset="0"/>
              <a:sym typeface="Arial"/>
            </a:endParaRPr>
          </a:p>
          <a:p>
            <a:pPr marL="457200" marR="0" lvl="0" indent="0" algn="l" rtl="0">
              <a:lnSpc>
                <a:spcPct val="100000"/>
              </a:lnSpc>
              <a:spcBef>
                <a:spcPts val="0"/>
              </a:spcBef>
              <a:spcAft>
                <a:spcPts val="0"/>
              </a:spcAft>
              <a:buNone/>
            </a:pPr>
            <a:endParaRPr sz="2000" dirty="0">
              <a:solidFill>
                <a:schemeClr val="dk1"/>
              </a:solidFill>
              <a:latin typeface="Twinkl Cursive Unlooped" panose="02000000000000000000" pitchFamily="2" charset="0"/>
            </a:endParaRPr>
          </a:p>
          <a:p>
            <a:pPr marL="0" marR="0" lvl="0" indent="0" algn="l" rtl="0">
              <a:lnSpc>
                <a:spcPct val="100000"/>
              </a:lnSpc>
              <a:spcBef>
                <a:spcPts val="0"/>
              </a:spcBef>
              <a:spcAft>
                <a:spcPts val="0"/>
              </a:spcAft>
              <a:buClr>
                <a:schemeClr val="dk1"/>
              </a:buClr>
              <a:buSzPts val="2000"/>
              <a:buFont typeface="Comic Sans MS"/>
              <a:buChar char="-"/>
            </a:pPr>
            <a:r>
              <a:rPr lang="en-US" sz="2000" dirty="0">
                <a:solidFill>
                  <a:schemeClr val="dk1"/>
                </a:solidFill>
                <a:latin typeface="Twinkl Cursive Unlooped" panose="02000000000000000000" pitchFamily="2" charset="0"/>
              </a:rPr>
              <a:t>Represent and use number bonds and related subtraction facts within 20 </a:t>
            </a:r>
            <a:endParaRPr sz="2000" dirty="0">
              <a:solidFill>
                <a:schemeClr val="dk1"/>
              </a:solidFill>
              <a:latin typeface="Twinkl Cursive Unlooped" panose="02000000000000000000" pitchFamily="2" charset="0"/>
            </a:endParaRPr>
          </a:p>
          <a:p>
            <a:pPr marL="457200" marR="0" lvl="0" indent="0" algn="l" rtl="0">
              <a:lnSpc>
                <a:spcPct val="100000"/>
              </a:lnSpc>
              <a:spcBef>
                <a:spcPts val="0"/>
              </a:spcBef>
              <a:spcAft>
                <a:spcPts val="0"/>
              </a:spcAft>
              <a:buNone/>
            </a:pPr>
            <a:endParaRPr sz="2000" dirty="0">
              <a:solidFill>
                <a:schemeClr val="dk1"/>
              </a:solidFil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9"/>
          <p:cNvSpPr txBox="1">
            <a:spLocks noGrp="1"/>
          </p:cNvSpPr>
          <p:nvPr>
            <p:ph idx="1"/>
          </p:nvPr>
        </p:nvSpPr>
        <p:spPr>
          <a:xfrm>
            <a:off x="685800" y="333375"/>
            <a:ext cx="7696200" cy="5153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Comic Sans MS"/>
              <a:buNone/>
            </a:pPr>
            <a:r>
              <a:rPr lang="en-US" sz="4000" b="0" i="0" u="sng" dirty="0">
                <a:solidFill>
                  <a:srgbClr val="000000"/>
                </a:solidFill>
                <a:latin typeface="Twinkl Cursive Unlooped Thin" panose="02000000000000000000" pitchFamily="2" charset="0"/>
                <a:sym typeface="Arial"/>
              </a:rPr>
              <a:t>How to support your child’s math’s</a:t>
            </a:r>
            <a:endParaRPr dirty="0">
              <a:latin typeface="Twinkl Cursive Unlooped Thin" panose="02000000000000000000" pitchFamily="2" charset="0"/>
              <a:sym typeface="Arial"/>
            </a:endParaRPr>
          </a:p>
          <a:p>
            <a:pPr marL="0" marR="0" lvl="0" indent="0" algn="l" rtl="0">
              <a:lnSpc>
                <a:spcPct val="100000"/>
              </a:lnSpc>
              <a:spcBef>
                <a:spcPts val="480"/>
              </a:spcBef>
              <a:spcAft>
                <a:spcPts val="0"/>
              </a:spcAft>
              <a:buClr>
                <a:srgbClr val="000000"/>
              </a:buClr>
              <a:buSzPts val="2400"/>
              <a:buFont typeface="Comic Sans MS"/>
              <a:buChar char="•"/>
            </a:pPr>
            <a:r>
              <a:rPr lang="en-US" sz="2400" b="0" i="0" u="none" dirty="0">
                <a:solidFill>
                  <a:srgbClr val="000000"/>
                </a:solidFill>
                <a:latin typeface="Twinkl Cursive Unlooped Thin" panose="02000000000000000000" pitchFamily="2" charset="0"/>
                <a:sym typeface="Arial"/>
              </a:rPr>
              <a:t>Number formation</a:t>
            </a:r>
            <a:endParaRPr dirty="0">
              <a:latin typeface="Twinkl Cursive Unlooped Thin" panose="02000000000000000000" pitchFamily="2" charset="0"/>
              <a:sym typeface="Arial"/>
            </a:endParaRPr>
          </a:p>
          <a:p>
            <a:pPr marL="0" marR="0" lvl="0" indent="0" algn="l" rtl="0">
              <a:lnSpc>
                <a:spcPct val="100000"/>
              </a:lnSpc>
              <a:spcBef>
                <a:spcPts val="480"/>
              </a:spcBef>
              <a:spcAft>
                <a:spcPts val="0"/>
              </a:spcAft>
              <a:buClr>
                <a:srgbClr val="000000"/>
              </a:buClr>
              <a:buSzPts val="2400"/>
              <a:buFont typeface="Comic Sans MS"/>
              <a:buChar char="•"/>
            </a:pPr>
            <a:r>
              <a:rPr lang="en-US" sz="2400" b="0" i="0" u="none" dirty="0">
                <a:solidFill>
                  <a:srgbClr val="000000"/>
                </a:solidFill>
                <a:latin typeface="Twinkl Cursive Unlooped Thin" panose="02000000000000000000" pitchFamily="2" charset="0"/>
                <a:sym typeface="Arial"/>
              </a:rPr>
              <a:t>Counting on and back to/from 100 from different starting points</a:t>
            </a:r>
            <a:endParaRPr sz="2400" dirty="0">
              <a:solidFill>
                <a:srgbClr val="000000"/>
              </a:solidFill>
              <a:latin typeface="Twinkl Cursive Unlooped Thin" panose="02000000000000000000" pitchFamily="2" charset="0"/>
            </a:endParaRPr>
          </a:p>
          <a:p>
            <a:pPr marL="0" marR="0" lvl="0" indent="0" algn="l" rtl="0">
              <a:lnSpc>
                <a:spcPct val="100000"/>
              </a:lnSpc>
              <a:spcBef>
                <a:spcPts val="480"/>
              </a:spcBef>
              <a:spcAft>
                <a:spcPts val="0"/>
              </a:spcAft>
              <a:buClr>
                <a:srgbClr val="000000"/>
              </a:buClr>
              <a:buSzPts val="2400"/>
              <a:buFont typeface="Comic Sans MS"/>
              <a:buChar char="•"/>
            </a:pPr>
            <a:r>
              <a:rPr lang="en-US" sz="2400" b="0" i="0" u="none" dirty="0">
                <a:solidFill>
                  <a:srgbClr val="000000"/>
                </a:solidFill>
                <a:latin typeface="Twinkl Cursive Unlooped Thin" panose="02000000000000000000" pitchFamily="2" charset="0"/>
                <a:sym typeface="Arial"/>
              </a:rPr>
              <a:t>Recognition of numbers to 100.</a:t>
            </a:r>
            <a:endParaRPr dirty="0">
              <a:latin typeface="Twinkl Cursive Unlooped Thin" panose="02000000000000000000" pitchFamily="2" charset="0"/>
              <a:sym typeface="Arial"/>
            </a:endParaRPr>
          </a:p>
          <a:p>
            <a:pPr marL="0" marR="0" lvl="0" indent="0" algn="l" rtl="0">
              <a:lnSpc>
                <a:spcPct val="115000"/>
              </a:lnSpc>
              <a:spcBef>
                <a:spcPts val="480"/>
              </a:spcBef>
              <a:spcAft>
                <a:spcPts val="0"/>
              </a:spcAft>
              <a:buClr>
                <a:schemeClr val="dk1"/>
              </a:buClr>
              <a:buSzPts val="2400"/>
              <a:buFont typeface="Comic Sans MS"/>
              <a:buChar char="•"/>
            </a:pPr>
            <a:r>
              <a:rPr lang="en-US" sz="2400" b="0" i="0" u="none" dirty="0">
                <a:solidFill>
                  <a:schemeClr val="dk1"/>
                </a:solidFill>
                <a:latin typeface="Twinkl Cursive Unlooped Thin" panose="02000000000000000000" pitchFamily="2" charset="0"/>
                <a:sym typeface="Arial"/>
              </a:rPr>
              <a:t>Number bonds to 10 and 20 including related subtraction facts</a:t>
            </a:r>
            <a:endParaRPr dirty="0">
              <a:latin typeface="Twinkl Cursive Unlooped Thin" panose="02000000000000000000" pitchFamily="2" charset="0"/>
              <a:sym typeface="Arial"/>
            </a:endParaRPr>
          </a:p>
          <a:p>
            <a:pPr marL="0" marR="0" lvl="0" indent="0" algn="ctr" rtl="0">
              <a:lnSpc>
                <a:spcPct val="115000"/>
              </a:lnSpc>
              <a:spcBef>
                <a:spcPts val="480"/>
              </a:spcBef>
              <a:spcAft>
                <a:spcPts val="0"/>
              </a:spcAft>
              <a:buClr>
                <a:schemeClr val="dk1"/>
              </a:buClr>
              <a:buSzPts val="2400"/>
              <a:buFont typeface="Comic Sans MS"/>
              <a:buNone/>
            </a:pPr>
            <a:r>
              <a:rPr lang="en-US" sz="2400" b="0" i="0" u="none" dirty="0">
                <a:solidFill>
                  <a:schemeClr val="dk1"/>
                </a:solidFill>
                <a:latin typeface="Arial"/>
                <a:ea typeface="Arial"/>
                <a:cs typeface="Arial"/>
                <a:sym typeface="Arial"/>
              </a:rPr>
              <a:t> </a:t>
            </a:r>
            <a:r>
              <a:rPr lang="en-US" sz="2400" b="0" i="0" u="none" dirty="0">
                <a:solidFill>
                  <a:srgbClr val="FF0000"/>
                </a:solidFill>
                <a:latin typeface="Arial"/>
                <a:ea typeface="Arial"/>
                <a:cs typeface="Arial"/>
                <a:sym typeface="Arial"/>
              </a:rPr>
              <a:t>9 + 1 = 10   10 – 1 = 9     13 + 7 = 20   20 – 7 = 13</a:t>
            </a:r>
            <a:endParaRPr dirty="0">
              <a:latin typeface="Arial"/>
              <a:ea typeface="Arial"/>
              <a:cs typeface="Arial"/>
              <a:sym typeface="Arial"/>
            </a:endParaRPr>
          </a:p>
          <a:p>
            <a:pPr marL="0" marR="0" lvl="0" indent="0" algn="l" rtl="0">
              <a:lnSpc>
                <a:spcPct val="115000"/>
              </a:lnSpc>
              <a:spcBef>
                <a:spcPts val="480"/>
              </a:spcBef>
              <a:spcAft>
                <a:spcPts val="0"/>
              </a:spcAft>
              <a:buClr>
                <a:schemeClr val="dk1"/>
              </a:buClr>
              <a:buSzPts val="2400"/>
              <a:buFont typeface="Comic Sans MS"/>
              <a:buChar char="•"/>
            </a:pPr>
            <a:r>
              <a:rPr lang="en-US" sz="2400" b="0" i="0" u="none" dirty="0">
                <a:solidFill>
                  <a:schemeClr val="dk1"/>
                </a:solidFill>
                <a:latin typeface="Twinkl Cursive Unlooped Thin" panose="02000000000000000000" pitchFamily="2" charset="0"/>
                <a:sym typeface="Arial"/>
              </a:rPr>
              <a:t>Counting in multiples of 10’s, 5’s and 2’s </a:t>
            </a:r>
            <a:endParaRPr dirty="0">
              <a:latin typeface="Twinkl Cursive Unlooped Thin" panose="02000000000000000000" pitchFamily="2" charset="0"/>
              <a:sym typeface="Arial"/>
            </a:endParaRPr>
          </a:p>
          <a:p>
            <a:pPr marL="0" marR="0" lvl="0" indent="0" algn="ctr" rtl="0">
              <a:lnSpc>
                <a:spcPct val="115000"/>
              </a:lnSpc>
              <a:spcBef>
                <a:spcPts val="480"/>
              </a:spcBef>
              <a:spcAft>
                <a:spcPts val="0"/>
              </a:spcAft>
              <a:buClr>
                <a:srgbClr val="FF0000"/>
              </a:buClr>
              <a:buSzPts val="2400"/>
              <a:buFont typeface="Comic Sans MS"/>
              <a:buNone/>
            </a:pPr>
            <a:r>
              <a:rPr lang="en-US" sz="2400" b="0" i="0" u="none" dirty="0">
                <a:solidFill>
                  <a:srgbClr val="FF0000"/>
                </a:solidFill>
                <a:latin typeface="Arial"/>
                <a:ea typeface="Arial"/>
                <a:cs typeface="Arial"/>
                <a:sym typeface="Arial"/>
              </a:rPr>
              <a:t>10, 20, 30 … </a:t>
            </a:r>
            <a:endParaRPr dirty="0">
              <a:latin typeface="Arial"/>
              <a:ea typeface="Arial"/>
              <a:cs typeface="Arial"/>
              <a:sym typeface="Arial"/>
            </a:endParaRPr>
          </a:p>
          <a:p>
            <a:pPr marL="0" marR="0" lvl="0" indent="0" algn="ctr" rtl="0">
              <a:lnSpc>
                <a:spcPct val="115000"/>
              </a:lnSpc>
              <a:spcBef>
                <a:spcPts val="480"/>
              </a:spcBef>
              <a:spcAft>
                <a:spcPts val="0"/>
              </a:spcAft>
              <a:buClr>
                <a:srgbClr val="FF0000"/>
              </a:buClr>
              <a:buSzPts val="2400"/>
              <a:buFont typeface="Comic Sans MS"/>
              <a:buNone/>
            </a:pPr>
            <a:r>
              <a:rPr lang="en-US" sz="2400" b="0" i="0" u="none" dirty="0">
                <a:solidFill>
                  <a:srgbClr val="FF0000"/>
                </a:solidFill>
                <a:latin typeface="Arial"/>
                <a:ea typeface="Arial"/>
                <a:cs typeface="Arial"/>
                <a:sym typeface="Arial"/>
              </a:rPr>
              <a:t>5, 10, 15 … </a:t>
            </a:r>
            <a:endParaRPr dirty="0">
              <a:latin typeface="Arial"/>
              <a:ea typeface="Arial"/>
              <a:cs typeface="Arial"/>
              <a:sym typeface="Arial"/>
            </a:endParaRPr>
          </a:p>
          <a:p>
            <a:pPr marL="0" marR="0" lvl="0" indent="0" algn="ctr" rtl="0">
              <a:lnSpc>
                <a:spcPct val="115000"/>
              </a:lnSpc>
              <a:spcBef>
                <a:spcPts val="480"/>
              </a:spcBef>
              <a:spcAft>
                <a:spcPts val="0"/>
              </a:spcAft>
              <a:buClr>
                <a:srgbClr val="FF0000"/>
              </a:buClr>
              <a:buSzPts val="2400"/>
              <a:buFont typeface="Comic Sans MS"/>
              <a:buNone/>
            </a:pPr>
            <a:r>
              <a:rPr lang="en-US" sz="2400" b="0" i="0" u="none" dirty="0">
                <a:solidFill>
                  <a:srgbClr val="FF0000"/>
                </a:solidFill>
                <a:latin typeface="Arial"/>
                <a:ea typeface="Arial"/>
                <a:cs typeface="Arial"/>
                <a:sym typeface="Arial"/>
              </a:rPr>
              <a:t>2, 4, 6…</a:t>
            </a:r>
            <a:endParaRPr dirty="0">
              <a:latin typeface="Arial"/>
              <a:ea typeface="Arial"/>
              <a:cs typeface="Arial"/>
              <a:sym typeface="Arial"/>
            </a:endParaRPr>
          </a:p>
          <a:p>
            <a:pPr marL="0" marR="0" lvl="0" indent="0" algn="ctr" rtl="0">
              <a:lnSpc>
                <a:spcPct val="115000"/>
              </a:lnSpc>
              <a:spcBef>
                <a:spcPts val="560"/>
              </a:spcBef>
              <a:spcAft>
                <a:spcPts val="0"/>
              </a:spcAft>
              <a:buClr>
                <a:schemeClr val="dk1"/>
              </a:buClr>
              <a:buSzPts val="2800"/>
              <a:buFont typeface="Comic Sans MS"/>
              <a:buNone/>
            </a:pPr>
            <a:endParaRPr sz="2800" b="0" i="0" u="none" dirty="0">
              <a:solidFill>
                <a:schemeClr val="dk1"/>
              </a:solidFill>
              <a:latin typeface="Calibri"/>
              <a:ea typeface="Calibri"/>
              <a:cs typeface="Calibri"/>
              <a:sym typeface="Calibri"/>
            </a:endParaRPr>
          </a:p>
          <a:p>
            <a:pPr marL="0" marR="0" lvl="0" indent="0" algn="ctr" rtl="0">
              <a:lnSpc>
                <a:spcPct val="115000"/>
              </a:lnSpc>
              <a:spcBef>
                <a:spcPts val="640"/>
              </a:spcBef>
              <a:spcAft>
                <a:spcPts val="0"/>
              </a:spcAft>
              <a:buClr>
                <a:schemeClr val="dk1"/>
              </a:buClr>
              <a:buSzPts val="3200"/>
              <a:buFont typeface="Comic Sans MS"/>
              <a:buNone/>
            </a:pPr>
            <a:endParaRPr sz="3200" b="0" i="0" u="none" dirty="0">
              <a:solidFill>
                <a:schemeClr val="dk1"/>
              </a:solidFill>
              <a:latin typeface="Comic Sans MS"/>
              <a:ea typeface="Comic Sans MS"/>
              <a:cs typeface="Comic Sans MS"/>
              <a:sym typeface="Comic Sans MS"/>
            </a:endParaRPr>
          </a:p>
          <a:p>
            <a:pPr marL="0" marR="0" lvl="0" indent="0" algn="ctr" rtl="0">
              <a:lnSpc>
                <a:spcPct val="115000"/>
              </a:lnSpc>
              <a:spcBef>
                <a:spcPts val="560"/>
              </a:spcBef>
              <a:spcAft>
                <a:spcPts val="0"/>
              </a:spcAft>
              <a:buClr>
                <a:schemeClr val="dk1"/>
              </a:buClr>
              <a:buSzPts val="2800"/>
              <a:buFont typeface="Comic Sans MS"/>
              <a:buNone/>
            </a:pPr>
            <a:endParaRPr sz="2800" b="0" i="0" u="none" dirty="0">
              <a:solidFill>
                <a:schemeClr val="dk1"/>
              </a:solidFill>
              <a:latin typeface="Calibri"/>
              <a:ea typeface="Calibri"/>
              <a:cs typeface="Calibri"/>
              <a:sym typeface="Calibri"/>
            </a:endParaRPr>
          </a:p>
          <a:p>
            <a:pPr marL="0" marR="0" lvl="0" indent="0" algn="l" rtl="0">
              <a:lnSpc>
                <a:spcPct val="100000"/>
              </a:lnSpc>
              <a:spcBef>
                <a:spcPts val="800"/>
              </a:spcBef>
              <a:spcAft>
                <a:spcPts val="0"/>
              </a:spcAft>
              <a:buClr>
                <a:schemeClr val="dk1"/>
              </a:buClr>
              <a:buSzPts val="4000"/>
              <a:buFont typeface="Comic Sans MS"/>
              <a:buNone/>
            </a:pPr>
            <a:endParaRPr sz="4000" b="0" i="0" u="none" dirty="0">
              <a:solidFill>
                <a:srgbClr val="000000"/>
              </a:solidFill>
              <a:latin typeface="Comic Sans MS"/>
              <a:ea typeface="Comic Sans MS"/>
              <a:cs typeface="Comic Sans MS"/>
              <a:sym typeface="Comic Sans MS"/>
            </a:endParaRPr>
          </a:p>
          <a:p>
            <a:pPr marL="342900" marR="0" lvl="0" indent="-88900" algn="l" rtl="0">
              <a:lnSpc>
                <a:spcPct val="115000"/>
              </a:lnSpc>
              <a:spcBef>
                <a:spcPts val="800"/>
              </a:spcBef>
              <a:spcAft>
                <a:spcPts val="0"/>
              </a:spcAft>
              <a:buClr>
                <a:schemeClr val="dk1"/>
              </a:buClr>
              <a:buSzPts val="4000"/>
              <a:buFont typeface="Comic Sans MS"/>
              <a:buNone/>
            </a:pPr>
            <a:endParaRPr sz="4000" b="0" i="0" u="none" dirty="0">
              <a:solidFill>
                <a:srgbClr val="000000"/>
              </a:solidFill>
              <a:latin typeface="Comic Sans MS"/>
              <a:ea typeface="Comic Sans MS"/>
              <a:cs typeface="Comic Sans MS"/>
              <a:sym typeface="Comic Sans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0"/>
          <p:cNvSpPr txBox="1">
            <a:spLocks noGrp="1"/>
          </p:cNvSpPr>
          <p:nvPr>
            <p:ph type="title"/>
          </p:nvPr>
        </p:nvSpPr>
        <p:spPr>
          <a:xfrm>
            <a:off x="161150" y="733200"/>
            <a:ext cx="6213300" cy="5981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400" dirty="0">
                <a:latin typeface="Twinkl Cursive Unlooped Thin" panose="02000000000000000000" pitchFamily="2" charset="0"/>
                <a:sym typeface="Arial"/>
              </a:rPr>
              <a:t>We </a:t>
            </a:r>
            <a:r>
              <a:rPr lang="en-US" sz="2400" b="1" u="sng" dirty="0">
                <a:latin typeface="Twinkl Cursive Unlooped Thin" panose="02000000000000000000" pitchFamily="2" charset="0"/>
                <a:sym typeface="Arial"/>
              </a:rPr>
              <a:t>immerse</a:t>
            </a:r>
            <a:r>
              <a:rPr lang="en-US" sz="2400" b="1" dirty="0">
                <a:latin typeface="Twinkl Cursive Unlooped Thin" panose="02000000000000000000" pitchFamily="2" charset="0"/>
                <a:sym typeface="Arial"/>
              </a:rPr>
              <a:t> </a:t>
            </a:r>
            <a:r>
              <a:rPr lang="en-US" sz="2400" dirty="0">
                <a:latin typeface="Twinkl Cursive Unlooped Thin" panose="02000000000000000000" pitchFamily="2" charset="0"/>
                <a:sym typeface="Arial"/>
              </a:rPr>
              <a:t>the children in the book or text type we are using through role play, story telling and drama.</a:t>
            </a:r>
            <a:endParaRPr sz="2400" dirty="0">
              <a:latin typeface="Twinkl Cursive Unlooped Thin" panose="02000000000000000000" pitchFamily="2" charset="0"/>
              <a:sym typeface="Arial"/>
            </a:endParaRPr>
          </a:p>
          <a:p>
            <a:pPr marL="0" lvl="0" indent="0" algn="l" rtl="0">
              <a:lnSpc>
                <a:spcPct val="100000"/>
              </a:lnSpc>
              <a:spcBef>
                <a:spcPts val="0"/>
              </a:spcBef>
              <a:spcAft>
                <a:spcPts val="0"/>
              </a:spcAft>
              <a:buClr>
                <a:schemeClr val="dk1"/>
              </a:buClr>
              <a:buSzPts val="1100"/>
              <a:buFont typeface="Arial"/>
              <a:buNone/>
            </a:pPr>
            <a:r>
              <a:rPr lang="en-US" sz="2400" dirty="0">
                <a:latin typeface="Twinkl Cursive Unlooped Thin" panose="02000000000000000000" pitchFamily="2" charset="0"/>
                <a:sym typeface="Arial"/>
              </a:rPr>
              <a:t>We </a:t>
            </a:r>
            <a:r>
              <a:rPr lang="en-US" sz="2400" b="1" u="sng" dirty="0" err="1">
                <a:latin typeface="Twinkl Cursive Unlooped Thin" panose="02000000000000000000" pitchFamily="2" charset="0"/>
                <a:sym typeface="Arial"/>
              </a:rPr>
              <a:t>analyse</a:t>
            </a:r>
            <a:r>
              <a:rPr lang="en-US" sz="2400" dirty="0">
                <a:latin typeface="Twinkl Cursive Unlooped Thin" panose="02000000000000000000" pitchFamily="2" charset="0"/>
                <a:sym typeface="Arial"/>
              </a:rPr>
              <a:t> the features of the text type we are learning about.</a:t>
            </a:r>
            <a:endParaRPr sz="2400" dirty="0">
              <a:latin typeface="Twinkl Cursive Unlooped Thin" panose="02000000000000000000" pitchFamily="2" charset="0"/>
              <a:sym typeface="Arial"/>
            </a:endParaRPr>
          </a:p>
          <a:p>
            <a:pPr marL="0" lvl="0" indent="0" algn="l" rtl="0">
              <a:lnSpc>
                <a:spcPct val="100000"/>
              </a:lnSpc>
              <a:spcBef>
                <a:spcPts val="0"/>
              </a:spcBef>
              <a:spcAft>
                <a:spcPts val="0"/>
              </a:spcAft>
              <a:buClr>
                <a:schemeClr val="dk1"/>
              </a:buClr>
              <a:buSzPts val="1100"/>
              <a:buFont typeface="Arial"/>
              <a:buNone/>
            </a:pPr>
            <a:r>
              <a:rPr lang="en-US" sz="2400" dirty="0">
                <a:latin typeface="Twinkl Cursive Unlooped Thin" panose="02000000000000000000" pitchFamily="2" charset="0"/>
                <a:sym typeface="Arial"/>
              </a:rPr>
              <a:t>Then we teach particular </a:t>
            </a:r>
            <a:r>
              <a:rPr lang="en-US" sz="2400" b="1" u="sng" dirty="0">
                <a:latin typeface="Twinkl Cursive Unlooped Thin" panose="02000000000000000000" pitchFamily="2" charset="0"/>
                <a:sym typeface="Arial"/>
              </a:rPr>
              <a:t>skills</a:t>
            </a:r>
            <a:r>
              <a:rPr lang="en-US" sz="2400" dirty="0">
                <a:latin typeface="Twinkl Cursive Unlooped Thin" panose="02000000000000000000" pitchFamily="2" charset="0"/>
                <a:sym typeface="Arial"/>
              </a:rPr>
              <a:t> the</a:t>
            </a:r>
            <a:endParaRPr sz="2400" dirty="0">
              <a:latin typeface="Twinkl Cursive Unlooped Thin" panose="02000000000000000000" pitchFamily="2" charset="0"/>
              <a:sym typeface="Arial"/>
            </a:endParaRPr>
          </a:p>
          <a:p>
            <a:pPr marL="0" lvl="0" indent="0" algn="l" rtl="0">
              <a:lnSpc>
                <a:spcPct val="100000"/>
              </a:lnSpc>
              <a:spcBef>
                <a:spcPts val="0"/>
              </a:spcBef>
              <a:spcAft>
                <a:spcPts val="0"/>
              </a:spcAft>
              <a:buClr>
                <a:schemeClr val="dk1"/>
              </a:buClr>
              <a:buSzPts val="1100"/>
              <a:buFont typeface="Arial"/>
              <a:buNone/>
            </a:pPr>
            <a:r>
              <a:rPr lang="en-US" sz="2400" dirty="0">
                <a:latin typeface="Twinkl Cursive Unlooped Thin" panose="02000000000000000000" pitchFamily="2" charset="0"/>
                <a:sym typeface="Arial"/>
              </a:rPr>
              <a:t>children will need for that text type.</a:t>
            </a:r>
            <a:endParaRPr sz="2400" dirty="0">
              <a:latin typeface="Twinkl Cursive Unlooped Thin" panose="02000000000000000000" pitchFamily="2" charset="0"/>
              <a:sym typeface="Arial"/>
            </a:endParaRPr>
          </a:p>
          <a:p>
            <a:pPr marL="0" lvl="0" indent="0" algn="l" rtl="0">
              <a:lnSpc>
                <a:spcPct val="100000"/>
              </a:lnSpc>
              <a:spcBef>
                <a:spcPts val="0"/>
              </a:spcBef>
              <a:spcAft>
                <a:spcPts val="0"/>
              </a:spcAft>
              <a:buClr>
                <a:schemeClr val="dk1"/>
              </a:buClr>
              <a:buSzPts val="1100"/>
              <a:buFont typeface="Arial"/>
              <a:buNone/>
            </a:pPr>
            <a:r>
              <a:rPr lang="en-US" sz="2400" dirty="0">
                <a:latin typeface="Twinkl Cursive Unlooped Thin" panose="02000000000000000000" pitchFamily="2" charset="0"/>
                <a:sym typeface="Arial"/>
              </a:rPr>
              <a:t>Then children </a:t>
            </a:r>
            <a:r>
              <a:rPr lang="en-US" sz="2400" b="1" u="sng" dirty="0">
                <a:latin typeface="Twinkl Cursive Unlooped Thin" panose="02000000000000000000" pitchFamily="2" charset="0"/>
                <a:sym typeface="Arial"/>
              </a:rPr>
              <a:t>plan</a:t>
            </a:r>
            <a:r>
              <a:rPr lang="en-US" sz="2400" b="1" dirty="0">
                <a:latin typeface="Twinkl Cursive Unlooped Thin" panose="02000000000000000000" pitchFamily="2" charset="0"/>
                <a:sym typeface="Arial"/>
              </a:rPr>
              <a:t> </a:t>
            </a:r>
            <a:r>
              <a:rPr lang="en-US" sz="2400" dirty="0">
                <a:latin typeface="Twinkl Cursive Unlooped Thin" panose="02000000000000000000" pitchFamily="2" charset="0"/>
                <a:sym typeface="Arial"/>
              </a:rPr>
              <a:t>their piece of</a:t>
            </a:r>
            <a:endParaRPr sz="2400" dirty="0">
              <a:latin typeface="Twinkl Cursive Unlooped Thin" panose="02000000000000000000" pitchFamily="2" charset="0"/>
              <a:sym typeface="Arial"/>
            </a:endParaRPr>
          </a:p>
          <a:p>
            <a:pPr marL="0" lvl="0" indent="0" algn="l" rtl="0">
              <a:lnSpc>
                <a:spcPct val="100000"/>
              </a:lnSpc>
              <a:spcBef>
                <a:spcPts val="0"/>
              </a:spcBef>
              <a:spcAft>
                <a:spcPts val="0"/>
              </a:spcAft>
              <a:buClr>
                <a:schemeClr val="dk1"/>
              </a:buClr>
              <a:buSzPts val="1100"/>
              <a:buFont typeface="Arial"/>
              <a:buNone/>
            </a:pPr>
            <a:r>
              <a:rPr lang="en-US" sz="2400" dirty="0">
                <a:latin typeface="Twinkl Cursive Unlooped Thin" panose="02000000000000000000" pitchFamily="2" charset="0"/>
                <a:sym typeface="Arial"/>
              </a:rPr>
              <a:t>writing.</a:t>
            </a:r>
            <a:endParaRPr sz="2400" dirty="0">
              <a:latin typeface="Twinkl Cursive Unlooped Thin" panose="02000000000000000000" pitchFamily="2" charset="0"/>
              <a:sym typeface="Arial"/>
            </a:endParaRPr>
          </a:p>
          <a:p>
            <a:pPr marL="0" lvl="0" indent="0" algn="l" rtl="0">
              <a:lnSpc>
                <a:spcPct val="100000"/>
              </a:lnSpc>
              <a:spcBef>
                <a:spcPts val="0"/>
              </a:spcBef>
              <a:spcAft>
                <a:spcPts val="0"/>
              </a:spcAft>
              <a:buClr>
                <a:schemeClr val="dk1"/>
              </a:buClr>
              <a:buSzPts val="1100"/>
              <a:buFont typeface="Arial"/>
              <a:buNone/>
            </a:pPr>
            <a:r>
              <a:rPr lang="en-US" sz="2400" dirty="0">
                <a:latin typeface="Twinkl Cursive Unlooped Thin" panose="02000000000000000000" pitchFamily="2" charset="0"/>
                <a:sym typeface="Arial"/>
              </a:rPr>
              <a:t>Next children </a:t>
            </a:r>
            <a:r>
              <a:rPr lang="en-US" sz="2400" b="1" u="sng" dirty="0">
                <a:latin typeface="Twinkl Cursive Unlooped Thin" panose="02000000000000000000" pitchFamily="2" charset="0"/>
                <a:sym typeface="Arial"/>
              </a:rPr>
              <a:t>write</a:t>
            </a:r>
            <a:r>
              <a:rPr lang="en-US" sz="2400" dirty="0">
                <a:latin typeface="Twinkl Cursive Unlooped Thin" panose="02000000000000000000" pitchFamily="2" charset="0"/>
                <a:sym typeface="Arial"/>
              </a:rPr>
              <a:t> their piece</a:t>
            </a:r>
            <a:endParaRPr sz="2400" dirty="0">
              <a:latin typeface="Twinkl Cursive Unlooped Thin" panose="02000000000000000000" pitchFamily="2" charset="0"/>
              <a:sym typeface="Arial"/>
            </a:endParaRPr>
          </a:p>
          <a:p>
            <a:pPr marL="0" lvl="0" indent="0" algn="l" rtl="0">
              <a:lnSpc>
                <a:spcPct val="100000"/>
              </a:lnSpc>
              <a:spcBef>
                <a:spcPts val="0"/>
              </a:spcBef>
              <a:spcAft>
                <a:spcPts val="0"/>
              </a:spcAft>
              <a:buClr>
                <a:schemeClr val="dk1"/>
              </a:buClr>
              <a:buSzPts val="1100"/>
              <a:buFont typeface="Arial"/>
              <a:buNone/>
            </a:pPr>
            <a:r>
              <a:rPr lang="en-US" sz="2400" dirty="0">
                <a:latin typeface="Twinkl Cursive Unlooped Thin" panose="02000000000000000000" pitchFamily="2" charset="0"/>
                <a:sym typeface="Arial"/>
              </a:rPr>
              <a:t>before </a:t>
            </a:r>
            <a:r>
              <a:rPr lang="en-US" sz="2400" b="1" u="sng" dirty="0">
                <a:latin typeface="Twinkl Cursive Unlooped Thin" panose="02000000000000000000" pitchFamily="2" charset="0"/>
                <a:sym typeface="Arial"/>
              </a:rPr>
              <a:t>editing and reviewing</a:t>
            </a:r>
            <a:r>
              <a:rPr lang="en-US" sz="2400" b="1" dirty="0">
                <a:latin typeface="Twinkl Cursive Unlooped Thin" panose="02000000000000000000" pitchFamily="2" charset="0"/>
                <a:sym typeface="Arial"/>
              </a:rPr>
              <a:t> </a:t>
            </a:r>
            <a:r>
              <a:rPr lang="en-US" sz="2400" dirty="0">
                <a:latin typeface="Twinkl Cursive Unlooped Thin" panose="02000000000000000000" pitchFamily="2" charset="0"/>
                <a:sym typeface="Arial"/>
              </a:rPr>
              <a:t>it.</a:t>
            </a:r>
            <a:br>
              <a:rPr lang="en-US" sz="2400" dirty="0">
                <a:latin typeface="Twinkl Cursive Unlooped Thin" panose="02000000000000000000" pitchFamily="2" charset="0"/>
                <a:sym typeface="Arial"/>
              </a:rPr>
            </a:br>
            <a:endParaRPr sz="2400" dirty="0">
              <a:latin typeface="Twinkl Cursive Unlooped Thin" panose="02000000000000000000" pitchFamily="2" charset="0"/>
              <a:sym typeface="Arial"/>
            </a:endParaRPr>
          </a:p>
          <a:p>
            <a:pPr marL="0" lvl="0" indent="0" algn="l" rtl="0">
              <a:lnSpc>
                <a:spcPct val="100000"/>
              </a:lnSpc>
              <a:spcBef>
                <a:spcPts val="0"/>
              </a:spcBef>
              <a:spcAft>
                <a:spcPts val="0"/>
              </a:spcAft>
              <a:buClr>
                <a:schemeClr val="dk1"/>
              </a:buClr>
              <a:buSzPts val="1100"/>
              <a:buFont typeface="Arial"/>
              <a:buNone/>
            </a:pPr>
            <a:r>
              <a:rPr lang="en-US" sz="2400" b="1" dirty="0">
                <a:latin typeface="Twinkl Cursive Unlooped Thin" panose="02000000000000000000" pitchFamily="2" charset="0"/>
                <a:sym typeface="Arial"/>
              </a:rPr>
              <a:t>This is a process we work towards. We do not expect children to do this straight away</a:t>
            </a:r>
            <a:endParaRPr sz="2400" b="1" dirty="0">
              <a:latin typeface="Twinkl Cursive Unlooped Thin" panose="02000000000000000000" pitchFamily="2" charset="0"/>
              <a:sym typeface="Arial"/>
            </a:endParaRPr>
          </a:p>
          <a:p>
            <a:pPr marL="0" lvl="0" indent="0" algn="ctr" rtl="0">
              <a:lnSpc>
                <a:spcPct val="100000"/>
              </a:lnSpc>
              <a:spcBef>
                <a:spcPts val="0"/>
              </a:spcBef>
              <a:spcAft>
                <a:spcPts val="0"/>
              </a:spcAft>
              <a:buClr>
                <a:schemeClr val="dk1"/>
              </a:buClr>
              <a:buSzPts val="4400"/>
              <a:buFont typeface="Comic Sans MS"/>
              <a:buNone/>
            </a:pPr>
            <a:endParaRPr dirty="0"/>
          </a:p>
        </p:txBody>
      </p:sp>
      <p:sp>
        <p:nvSpPr>
          <p:cNvPr id="136" name="Google Shape;136;p10"/>
          <p:cNvSpPr txBox="1"/>
          <p:nvPr/>
        </p:nvSpPr>
        <p:spPr>
          <a:xfrm>
            <a:off x="591392" y="28500"/>
            <a:ext cx="5113200" cy="8286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1"/>
              </a:buClr>
              <a:buSzPts val="4800"/>
              <a:buFont typeface="Comic Sans MS"/>
              <a:buNone/>
            </a:pPr>
            <a:r>
              <a:rPr lang="en-US" sz="4800" b="0" i="0" u="sng" strike="noStrike" cap="none" dirty="0">
                <a:solidFill>
                  <a:schemeClr val="dk1"/>
                </a:solidFill>
                <a:latin typeface="Twinkl Cursive Unlooped Thin" panose="02000000000000000000" pitchFamily="2" charset="0"/>
                <a:sym typeface="Arial"/>
              </a:rPr>
              <a:t>Literacy in Y1</a:t>
            </a:r>
            <a:endParaRPr sz="1400" b="0" i="0" u="none" strike="noStrike" cap="none" dirty="0">
              <a:solidFill>
                <a:srgbClr val="000000"/>
              </a:solidFill>
              <a:latin typeface="Twinkl Cursive Unlooped Thin" panose="02000000000000000000" pitchFamily="2" charset="0"/>
              <a:sym typeface="Arial"/>
            </a:endParaRPr>
          </a:p>
        </p:txBody>
      </p:sp>
      <p:pic>
        <p:nvPicPr>
          <p:cNvPr id="137" name="Google Shape;137;p10"/>
          <p:cNvPicPr preferRelativeResize="0"/>
          <p:nvPr/>
        </p:nvPicPr>
        <p:blipFill rotWithShape="1">
          <a:blip r:embed="rId3">
            <a:alphaModFix/>
          </a:blip>
          <a:srcRect/>
          <a:stretch/>
        </p:blipFill>
        <p:spPr>
          <a:xfrm>
            <a:off x="6374548" y="152400"/>
            <a:ext cx="1414550" cy="5981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2"/>
          <p:cNvSpPr txBox="1">
            <a:spLocks noGrp="1"/>
          </p:cNvSpPr>
          <p:nvPr>
            <p:ph idx="1"/>
          </p:nvPr>
        </p:nvSpPr>
        <p:spPr>
          <a:xfrm>
            <a:off x="710589" y="188912"/>
            <a:ext cx="8280400" cy="5297487"/>
          </a:xfrm>
          <a:prstGeom prst="rect">
            <a:avLst/>
          </a:prstGeom>
          <a:noFill/>
          <a:ln>
            <a:noFill/>
          </a:ln>
        </p:spPr>
        <p:txBody>
          <a:bodyPr spcFirstLastPara="1" wrap="square" lIns="91425" tIns="45700" rIns="91425" bIns="45700" anchor="t" anchorCtr="0">
            <a:noAutofit/>
          </a:bodyPr>
          <a:lstStyle/>
          <a:p>
            <a:pPr marL="0" indent="0" algn="ctr">
              <a:lnSpc>
                <a:spcPct val="100000"/>
              </a:lnSpc>
              <a:spcBef>
                <a:spcPts val="0"/>
              </a:spcBef>
              <a:buSzPts val="4000"/>
              <a:buNone/>
            </a:pPr>
            <a:r>
              <a:rPr lang="en-US" sz="4000" b="0" i="0" u="sng" dirty="0">
                <a:solidFill>
                  <a:schemeClr val="dk1"/>
                </a:solidFill>
                <a:latin typeface="Twinkl Cursive Unlooped Thin" panose="02000000000000000000" pitchFamily="2" charset="0"/>
                <a:sym typeface="Arial"/>
              </a:rPr>
              <a:t>How to support your child’s writing </a:t>
            </a:r>
            <a:endParaRPr dirty="0">
              <a:latin typeface="Twinkl Cursive Unlooped Thin" panose="02000000000000000000" pitchFamily="2" charset="0"/>
              <a:sym typeface="Arial"/>
            </a:endParaRPr>
          </a:p>
          <a:p>
            <a:pPr marL="0" indent="0">
              <a:lnSpc>
                <a:spcPct val="100000"/>
              </a:lnSpc>
              <a:spcBef>
                <a:spcPts val="560"/>
              </a:spcBef>
              <a:buSzPts val="2800"/>
              <a:buNone/>
            </a:pPr>
            <a:endParaRPr lang="en-US" sz="2000" dirty="0">
              <a:solidFill>
                <a:schemeClr val="dk1"/>
              </a:solidFill>
              <a:latin typeface="Twinkl Cursive Unlooped Thin" panose="02000000000000000000" pitchFamily="2" charset="0"/>
            </a:endParaRPr>
          </a:p>
          <a:p>
            <a:pPr marL="342900">
              <a:lnSpc>
                <a:spcPct val="100000"/>
              </a:lnSpc>
              <a:spcBef>
                <a:spcPts val="560"/>
              </a:spcBef>
              <a:buSzPts val="2800"/>
            </a:pPr>
            <a:r>
              <a:rPr lang="en-US" sz="2000" dirty="0">
                <a:solidFill>
                  <a:schemeClr val="dk1"/>
                </a:solidFill>
                <a:latin typeface="Twinkl Cursive Unlooped Thin" panose="02000000000000000000" pitchFamily="2" charset="0"/>
              </a:rPr>
              <a:t>Give a purpose, let them write lists, labels, messages and greetings without copying and praise their attempts at independent writing</a:t>
            </a:r>
            <a:endParaRPr lang="en-US" sz="2000" dirty="0">
              <a:latin typeface="Twinkl Cursive Unlooped Thin" panose="02000000000000000000" pitchFamily="2" charset="0"/>
            </a:endParaRPr>
          </a:p>
          <a:p>
            <a:pPr marL="342900">
              <a:lnSpc>
                <a:spcPct val="100000"/>
              </a:lnSpc>
              <a:spcBef>
                <a:spcPts val="400"/>
              </a:spcBef>
              <a:buSzPts val="2000"/>
            </a:pPr>
            <a:r>
              <a:rPr lang="en-US" sz="2000" b="0" i="0" u="none" dirty="0">
                <a:solidFill>
                  <a:schemeClr val="dk1"/>
                </a:solidFill>
                <a:latin typeface="Twinkl Cursive Unlooped Thin" panose="02000000000000000000" pitchFamily="2" charset="0"/>
                <a:sym typeface="Arial"/>
              </a:rPr>
              <a:t>Be sensitive and listen to what they say</a:t>
            </a:r>
            <a:endParaRPr sz="2000" dirty="0">
              <a:latin typeface="Twinkl Cursive Unlooped Thin" panose="02000000000000000000" pitchFamily="2" charset="0"/>
              <a:sym typeface="Arial"/>
            </a:endParaRPr>
          </a:p>
          <a:p>
            <a:pPr marL="342900">
              <a:lnSpc>
                <a:spcPct val="100000"/>
              </a:lnSpc>
              <a:spcBef>
                <a:spcPts val="400"/>
              </a:spcBef>
              <a:buSzPts val="2000"/>
            </a:pPr>
            <a:r>
              <a:rPr lang="en-US" sz="2000" b="0" i="0" u="none" dirty="0">
                <a:solidFill>
                  <a:schemeClr val="dk1"/>
                </a:solidFill>
                <a:latin typeface="Twinkl Cursive Unlooped Thin" panose="02000000000000000000" pitchFamily="2" charset="0"/>
                <a:sym typeface="Arial"/>
              </a:rPr>
              <a:t>Talk about their writing </a:t>
            </a:r>
            <a:endParaRPr sz="2000" dirty="0">
              <a:latin typeface="Twinkl Cursive Unlooped Thin" panose="02000000000000000000" pitchFamily="2" charset="0"/>
              <a:sym typeface="Arial"/>
            </a:endParaRPr>
          </a:p>
          <a:p>
            <a:pPr marL="342900">
              <a:lnSpc>
                <a:spcPct val="100000"/>
              </a:lnSpc>
              <a:spcBef>
                <a:spcPts val="400"/>
              </a:spcBef>
              <a:buSzPts val="2000"/>
            </a:pPr>
            <a:r>
              <a:rPr lang="en-US" sz="2000" b="0" i="0" u="none" dirty="0">
                <a:solidFill>
                  <a:schemeClr val="dk1"/>
                </a:solidFill>
                <a:latin typeface="Twinkl Cursive Unlooped Thin" panose="02000000000000000000" pitchFamily="2" charset="0"/>
                <a:sym typeface="Arial"/>
              </a:rPr>
              <a:t>Let them see you writing </a:t>
            </a:r>
            <a:endParaRPr sz="2000" dirty="0">
              <a:latin typeface="Twinkl Cursive Unlooped Thin" panose="02000000000000000000" pitchFamily="2" charset="0"/>
              <a:sym typeface="Arial"/>
            </a:endParaRPr>
          </a:p>
          <a:p>
            <a:pPr marL="342900">
              <a:lnSpc>
                <a:spcPct val="100000"/>
              </a:lnSpc>
              <a:spcBef>
                <a:spcPts val="400"/>
              </a:spcBef>
              <a:buSzPts val="2000"/>
            </a:pPr>
            <a:r>
              <a:rPr lang="en-US" sz="2000" b="0" i="0" u="none" dirty="0">
                <a:solidFill>
                  <a:schemeClr val="dk1"/>
                </a:solidFill>
                <a:latin typeface="Twinkl Cursive Unlooped Thin" panose="02000000000000000000" pitchFamily="2" charset="0"/>
                <a:sym typeface="Arial"/>
              </a:rPr>
              <a:t>Encourage them to feel proud of their work.  </a:t>
            </a:r>
            <a:endParaRPr sz="2000" dirty="0">
              <a:latin typeface="Twinkl Cursive Unlooped Thin" panose="02000000000000000000" pitchFamily="2" charset="0"/>
              <a:sym typeface="Arial"/>
            </a:endParaRPr>
          </a:p>
          <a:p>
            <a:pPr marL="342900">
              <a:lnSpc>
                <a:spcPct val="100000"/>
              </a:lnSpc>
              <a:spcBef>
                <a:spcPts val="400"/>
              </a:spcBef>
              <a:buSzPts val="2000"/>
            </a:pPr>
            <a:r>
              <a:rPr lang="en-US" sz="2000" b="0" i="0" u="none" dirty="0">
                <a:solidFill>
                  <a:schemeClr val="dk1"/>
                </a:solidFill>
                <a:latin typeface="Twinkl Cursive Unlooped Thin" panose="02000000000000000000" pitchFamily="2" charset="0"/>
                <a:sym typeface="Arial"/>
              </a:rPr>
              <a:t>Encourage them to ‘have a go’ and take risks.  </a:t>
            </a:r>
            <a:endParaRPr sz="2000" dirty="0">
              <a:latin typeface="Twinkl Cursive Unlooped Thin" panose="02000000000000000000" pitchFamily="2" charset="0"/>
              <a:sym typeface="Arial"/>
            </a:endParaRPr>
          </a:p>
          <a:p>
            <a:pPr marL="342900">
              <a:lnSpc>
                <a:spcPct val="100000"/>
              </a:lnSpc>
              <a:spcBef>
                <a:spcPts val="400"/>
              </a:spcBef>
              <a:buSzPts val="2000"/>
            </a:pPr>
            <a:r>
              <a:rPr lang="en-US" sz="2000" b="0" i="0" u="none" dirty="0">
                <a:solidFill>
                  <a:schemeClr val="dk1"/>
                </a:solidFill>
                <a:latin typeface="Twinkl Cursive Unlooped Thin" panose="02000000000000000000" pitchFamily="2" charset="0"/>
                <a:sym typeface="Arial"/>
              </a:rPr>
              <a:t>Read stories and explain or pick out new or interesting vocabulary and phrases</a:t>
            </a:r>
            <a:r>
              <a:rPr lang="en-US" sz="2000" dirty="0">
                <a:solidFill>
                  <a:schemeClr val="dk1"/>
                </a:solidFill>
                <a:latin typeface="Twinkl Cursive Unlooped Thin" panose="02000000000000000000" pitchFamily="2" charset="0"/>
              </a:rPr>
              <a:t>. </a:t>
            </a:r>
          </a:p>
          <a:p>
            <a:pPr marL="342900">
              <a:lnSpc>
                <a:spcPct val="100000"/>
              </a:lnSpc>
              <a:spcBef>
                <a:spcPts val="400"/>
              </a:spcBef>
              <a:buSzPts val="2000"/>
            </a:pPr>
            <a:r>
              <a:rPr lang="en-US" sz="2000" b="0" i="0" u="none" dirty="0">
                <a:solidFill>
                  <a:schemeClr val="dk1"/>
                </a:solidFill>
                <a:latin typeface="Twinkl Cursive Unlooped Thin" panose="02000000000000000000" pitchFamily="2" charset="0"/>
                <a:sym typeface="Arial"/>
              </a:rPr>
              <a:t>Help them to learn the spellings of the Year 1 common exception words, </a:t>
            </a:r>
          </a:p>
          <a:p>
            <a:pPr marL="0" indent="0">
              <a:lnSpc>
                <a:spcPct val="100000"/>
              </a:lnSpc>
              <a:spcBef>
                <a:spcPts val="400"/>
              </a:spcBef>
              <a:buSzPts val="2000"/>
              <a:buNone/>
            </a:pPr>
            <a:endParaRPr dirty="0">
              <a:latin typeface="Twinkl Cursive Unlooped Thin" panose="02000000000000000000" pitchFamily="2" charset="0"/>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8867d082d9_0_364"/>
          <p:cNvSpPr txBox="1">
            <a:spLocks noGrp="1"/>
          </p:cNvSpPr>
          <p:nvPr>
            <p:ph type="title"/>
          </p:nvPr>
        </p:nvSpPr>
        <p:spPr>
          <a:xfrm>
            <a:off x="685800" y="152400"/>
            <a:ext cx="6870600" cy="7788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dirty="0">
                <a:latin typeface="Twinkl Cursive Unlooped Thin" panose="02000000000000000000" pitchFamily="2" charset="0"/>
              </a:rPr>
              <a:t>Reading</a:t>
            </a:r>
            <a:endParaRPr dirty="0">
              <a:latin typeface="Twinkl Cursive Unlooped Thin" panose="02000000000000000000" pitchFamily="2" charset="0"/>
            </a:endParaRPr>
          </a:p>
        </p:txBody>
      </p:sp>
      <p:sp>
        <p:nvSpPr>
          <p:cNvPr id="153" name="Google Shape;153;g8867d082d9_0_364"/>
          <p:cNvSpPr txBox="1">
            <a:spLocks noGrp="1"/>
          </p:cNvSpPr>
          <p:nvPr>
            <p:ph idx="1"/>
          </p:nvPr>
        </p:nvSpPr>
        <p:spPr>
          <a:xfrm>
            <a:off x="685800" y="931200"/>
            <a:ext cx="7696200" cy="4555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360"/>
              </a:spcBef>
              <a:spcAft>
                <a:spcPts val="0"/>
              </a:spcAft>
              <a:buClr>
                <a:schemeClr val="dk1"/>
              </a:buClr>
              <a:buSzPts val="1100"/>
              <a:buFont typeface="Arial"/>
              <a:buNone/>
            </a:pPr>
            <a:r>
              <a:rPr lang="en-US" sz="2400" b="1" dirty="0">
                <a:solidFill>
                  <a:srgbClr val="000000"/>
                </a:solidFill>
                <a:latin typeface="Twinkl Cursive Unlooped Thin" panose="02000000000000000000" pitchFamily="2" charset="0"/>
                <a:ea typeface="Comic Sans MS"/>
                <a:cs typeface="Comic Sans MS"/>
                <a:sym typeface="Comic Sans MS"/>
              </a:rPr>
              <a:t>Shared Reading</a:t>
            </a:r>
            <a:endParaRPr sz="2400" b="1" dirty="0">
              <a:solidFill>
                <a:srgbClr val="000000"/>
              </a:solidFill>
              <a:latin typeface="Twinkl Cursive Unlooped Thin" panose="02000000000000000000" pitchFamily="2" charset="0"/>
              <a:ea typeface="Comic Sans MS"/>
              <a:cs typeface="Comic Sans MS"/>
              <a:sym typeface="Comic Sans MS"/>
            </a:endParaRPr>
          </a:p>
          <a:p>
            <a:pPr marL="0" lvl="0" indent="0" algn="l" rtl="0">
              <a:lnSpc>
                <a:spcPct val="115000"/>
              </a:lnSpc>
              <a:spcBef>
                <a:spcPts val="360"/>
              </a:spcBef>
              <a:spcAft>
                <a:spcPts val="0"/>
              </a:spcAft>
              <a:buClr>
                <a:schemeClr val="dk1"/>
              </a:buClr>
              <a:buSzPts val="1100"/>
              <a:buFont typeface="Arial"/>
              <a:buNone/>
            </a:pPr>
            <a:r>
              <a:rPr lang="en-US" sz="2000" dirty="0">
                <a:solidFill>
                  <a:srgbClr val="000000"/>
                </a:solidFill>
                <a:latin typeface="Twinkl Cursive Unlooped Thin" panose="02000000000000000000" pitchFamily="2" charset="0"/>
                <a:ea typeface="Comic Sans MS"/>
                <a:cs typeface="Comic Sans MS"/>
                <a:sym typeface="Comic Sans MS"/>
              </a:rPr>
              <a:t>We teach the children how to understand a book and a range of comprehension skills. We focus on a book for a </a:t>
            </a:r>
            <a:r>
              <a:rPr lang="en-GB" sz="2000" dirty="0">
                <a:solidFill>
                  <a:srgbClr val="000000"/>
                </a:solidFill>
                <a:latin typeface="Twinkl Cursive Unlooped Thin" panose="02000000000000000000" pitchFamily="2" charset="0"/>
                <a:ea typeface="Comic Sans MS"/>
                <a:cs typeface="Comic Sans MS"/>
                <a:sym typeface="Comic Sans MS"/>
              </a:rPr>
              <a:t>half term.</a:t>
            </a:r>
            <a:endParaRPr sz="2000" dirty="0">
              <a:solidFill>
                <a:srgbClr val="000000"/>
              </a:solidFill>
              <a:latin typeface="Twinkl Cursive Unlooped Thin" panose="02000000000000000000" pitchFamily="2" charset="0"/>
              <a:ea typeface="Comic Sans MS"/>
              <a:cs typeface="Comic Sans MS"/>
              <a:sym typeface="Comic Sans MS"/>
            </a:endParaRPr>
          </a:p>
          <a:p>
            <a:pPr marL="0" lvl="0" indent="0" algn="l" rtl="0">
              <a:lnSpc>
                <a:spcPct val="115000"/>
              </a:lnSpc>
              <a:spcBef>
                <a:spcPts val="360"/>
              </a:spcBef>
              <a:spcAft>
                <a:spcPts val="0"/>
              </a:spcAft>
              <a:buClr>
                <a:schemeClr val="dk1"/>
              </a:buClr>
              <a:buSzPts val="1100"/>
              <a:buFont typeface="Arial"/>
              <a:buNone/>
            </a:pPr>
            <a:endParaRPr sz="2400" dirty="0">
              <a:solidFill>
                <a:srgbClr val="000000"/>
              </a:solidFill>
              <a:latin typeface="Twinkl Cursive Unlooped Thin" panose="02000000000000000000" pitchFamily="2" charset="0"/>
              <a:ea typeface="Comic Sans MS"/>
              <a:cs typeface="Comic Sans MS"/>
              <a:sym typeface="Comic Sans MS"/>
            </a:endParaRPr>
          </a:p>
          <a:p>
            <a:pPr marL="0" lvl="0" indent="0" algn="l" rtl="0">
              <a:lnSpc>
                <a:spcPct val="115000"/>
              </a:lnSpc>
              <a:spcBef>
                <a:spcPts val="360"/>
              </a:spcBef>
              <a:spcAft>
                <a:spcPts val="0"/>
              </a:spcAft>
              <a:buClr>
                <a:schemeClr val="dk1"/>
              </a:buClr>
              <a:buSzPts val="1100"/>
              <a:buFont typeface="Arial"/>
              <a:buNone/>
            </a:pPr>
            <a:r>
              <a:rPr lang="en-US" sz="2400" b="1" dirty="0">
                <a:solidFill>
                  <a:srgbClr val="000000"/>
                </a:solidFill>
                <a:latin typeface="Twinkl Cursive Unlooped Thin" panose="02000000000000000000" pitchFamily="2" charset="0"/>
                <a:ea typeface="Comic Sans MS"/>
                <a:cs typeface="Comic Sans MS"/>
                <a:sym typeface="Comic Sans MS"/>
              </a:rPr>
              <a:t>Reading</a:t>
            </a:r>
            <a:endParaRPr sz="2400" b="1" dirty="0">
              <a:solidFill>
                <a:srgbClr val="000000"/>
              </a:solidFill>
              <a:latin typeface="Twinkl Cursive Unlooped Thin" panose="02000000000000000000" pitchFamily="2" charset="0"/>
              <a:ea typeface="Comic Sans MS"/>
              <a:cs typeface="Comic Sans MS"/>
              <a:sym typeface="Comic Sans MS"/>
            </a:endParaRPr>
          </a:p>
          <a:p>
            <a:pPr marL="0" lvl="0" indent="0" algn="l" rtl="0">
              <a:lnSpc>
                <a:spcPct val="115000"/>
              </a:lnSpc>
              <a:spcBef>
                <a:spcPts val="360"/>
              </a:spcBef>
              <a:spcAft>
                <a:spcPts val="0"/>
              </a:spcAft>
              <a:buClr>
                <a:schemeClr val="dk1"/>
              </a:buClr>
              <a:buSzPts val="1100"/>
              <a:buFont typeface="Arial"/>
              <a:buNone/>
            </a:pPr>
            <a:r>
              <a:rPr lang="en-US" sz="2000" dirty="0">
                <a:solidFill>
                  <a:srgbClr val="000000"/>
                </a:solidFill>
                <a:latin typeface="Twinkl Cursive Unlooped Thin" panose="02000000000000000000" pitchFamily="2" charset="0"/>
                <a:ea typeface="Comic Sans MS"/>
                <a:cs typeface="Comic Sans MS"/>
                <a:sym typeface="Comic Sans MS"/>
              </a:rPr>
              <a:t>In small groups we focus on fluency and reading for meaning.</a:t>
            </a:r>
            <a:endParaRPr sz="2000" dirty="0">
              <a:solidFill>
                <a:srgbClr val="000000"/>
              </a:solidFill>
              <a:latin typeface="Twinkl Cursive Unlooped Thin" panose="02000000000000000000" pitchFamily="2" charset="0"/>
              <a:ea typeface="Comic Sans MS"/>
              <a:cs typeface="Comic Sans MS"/>
              <a:sym typeface="Comic Sans MS"/>
            </a:endParaRPr>
          </a:p>
          <a:p>
            <a:pPr marL="0" lvl="0" indent="0" algn="l" rtl="0">
              <a:lnSpc>
                <a:spcPct val="115000"/>
              </a:lnSpc>
              <a:spcBef>
                <a:spcPts val="360"/>
              </a:spcBef>
              <a:spcAft>
                <a:spcPts val="0"/>
              </a:spcAft>
              <a:buClr>
                <a:schemeClr val="dk1"/>
              </a:buClr>
              <a:buSzPts val="1100"/>
              <a:buFont typeface="Arial"/>
              <a:buNone/>
            </a:pPr>
            <a:endParaRPr sz="2400" dirty="0">
              <a:solidFill>
                <a:srgbClr val="000000"/>
              </a:solidFill>
              <a:latin typeface="Twinkl Cursive Unlooped Thin" panose="02000000000000000000" pitchFamily="2" charset="0"/>
              <a:ea typeface="Comic Sans MS"/>
              <a:cs typeface="Comic Sans MS"/>
              <a:sym typeface="Comic Sans MS"/>
            </a:endParaRPr>
          </a:p>
          <a:p>
            <a:pPr marL="0" lvl="0" indent="0" algn="l" rtl="0">
              <a:lnSpc>
                <a:spcPct val="115000"/>
              </a:lnSpc>
              <a:spcBef>
                <a:spcPts val="360"/>
              </a:spcBef>
              <a:spcAft>
                <a:spcPts val="0"/>
              </a:spcAft>
              <a:buClr>
                <a:schemeClr val="dk1"/>
              </a:buClr>
              <a:buSzPts val="1100"/>
              <a:buFont typeface="Arial"/>
              <a:buNone/>
            </a:pPr>
            <a:r>
              <a:rPr lang="en-US" sz="2400" b="1" dirty="0">
                <a:solidFill>
                  <a:srgbClr val="000000"/>
                </a:solidFill>
                <a:latin typeface="Twinkl Cursive Unlooped Thin" panose="02000000000000000000" pitchFamily="2" charset="0"/>
                <a:ea typeface="Comic Sans MS"/>
                <a:cs typeface="Comic Sans MS"/>
                <a:sym typeface="Comic Sans MS"/>
              </a:rPr>
              <a:t>Phonics</a:t>
            </a:r>
            <a:endParaRPr sz="2400" b="1" dirty="0">
              <a:solidFill>
                <a:srgbClr val="000000"/>
              </a:solidFill>
              <a:latin typeface="Twinkl Cursive Unlooped Thin" panose="02000000000000000000" pitchFamily="2" charset="0"/>
              <a:ea typeface="Comic Sans MS"/>
              <a:cs typeface="Comic Sans MS"/>
              <a:sym typeface="Comic Sans MS"/>
            </a:endParaRPr>
          </a:p>
          <a:p>
            <a:pPr marL="0" lvl="0" indent="0" algn="l" rtl="0">
              <a:lnSpc>
                <a:spcPct val="115000"/>
              </a:lnSpc>
              <a:spcBef>
                <a:spcPts val="360"/>
              </a:spcBef>
              <a:spcAft>
                <a:spcPts val="0"/>
              </a:spcAft>
              <a:buSzPts val="1800"/>
              <a:buNone/>
            </a:pPr>
            <a:r>
              <a:rPr lang="en-US" sz="2000" dirty="0">
                <a:solidFill>
                  <a:srgbClr val="000000"/>
                </a:solidFill>
                <a:latin typeface="Twinkl Cursive Unlooped Thin" panose="02000000000000000000" pitchFamily="2" charset="0"/>
                <a:ea typeface="Comic Sans MS"/>
                <a:cs typeface="Comic Sans MS"/>
                <a:sym typeface="Comic Sans MS"/>
              </a:rPr>
              <a:t>Children are taught in small groups to be able to read sounds and apply these skills into their reading. We also teach children about spelling patterns in order for them to use them in their writing independently.  </a:t>
            </a:r>
            <a:endParaRPr dirty="0">
              <a:solidFill>
                <a:srgbClr val="000000"/>
              </a:solidFill>
              <a:latin typeface="Twinkl Cursive Unlooped Thin" panose="02000000000000000000" pitchFamily="2" charset="0"/>
              <a:ea typeface="Comic Sans MS"/>
              <a:cs typeface="Comic Sans MS"/>
              <a:sym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8867d082d9_0_376"/>
          <p:cNvSpPr txBox="1">
            <a:spLocks noGrp="1"/>
          </p:cNvSpPr>
          <p:nvPr>
            <p:ph type="title"/>
          </p:nvPr>
        </p:nvSpPr>
        <p:spPr>
          <a:xfrm>
            <a:off x="685800" y="152400"/>
            <a:ext cx="6870600" cy="7965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dirty="0">
                <a:latin typeface="Twinkl Cursive Unlooped Thin" panose="02000000000000000000" pitchFamily="2" charset="0"/>
              </a:rPr>
              <a:t>PE</a:t>
            </a:r>
            <a:endParaRPr dirty="0">
              <a:latin typeface="Twinkl Cursive Unlooped Thin" panose="02000000000000000000" pitchFamily="2" charset="0"/>
            </a:endParaRPr>
          </a:p>
        </p:txBody>
      </p:sp>
      <p:sp>
        <p:nvSpPr>
          <p:cNvPr id="165" name="Google Shape;165;g8867d082d9_0_376"/>
          <p:cNvSpPr txBox="1">
            <a:spLocks noGrp="1"/>
          </p:cNvSpPr>
          <p:nvPr>
            <p:ph idx="1"/>
          </p:nvPr>
        </p:nvSpPr>
        <p:spPr>
          <a:xfrm>
            <a:off x="685800" y="948900"/>
            <a:ext cx="7696200" cy="4537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sz="2000" dirty="0">
                <a:solidFill>
                  <a:srgbClr val="000000"/>
                </a:solidFill>
                <a:latin typeface="Twinkl Cursive Unlooped Thin" panose="02000000000000000000" pitchFamily="2" charset="0"/>
                <a:ea typeface="Comic Sans MS"/>
                <a:cs typeface="Comic Sans MS"/>
                <a:sym typeface="Comic Sans MS"/>
              </a:rPr>
              <a:t>We know the importance of children being active throughout the day. Active children do better in every possible way. They perform better in school and physical activity can increase levels of concentration.</a:t>
            </a:r>
            <a:endParaRPr sz="2000" dirty="0">
              <a:solidFill>
                <a:srgbClr val="000000"/>
              </a:solidFill>
              <a:latin typeface="Twinkl Cursive Unlooped Thin" panose="02000000000000000000" pitchFamily="2" charset="0"/>
              <a:ea typeface="Comic Sans MS"/>
              <a:cs typeface="Comic Sans MS"/>
              <a:sym typeface="Comic Sans MS"/>
            </a:endParaRPr>
          </a:p>
          <a:p>
            <a:pPr marL="0" lvl="0" indent="0" algn="l" rtl="0">
              <a:lnSpc>
                <a:spcPct val="115000"/>
              </a:lnSpc>
              <a:spcBef>
                <a:spcPts val="1000"/>
              </a:spcBef>
              <a:spcAft>
                <a:spcPts val="0"/>
              </a:spcAft>
              <a:buSzPts val="1800"/>
              <a:buNone/>
            </a:pPr>
            <a:r>
              <a:rPr lang="en-US" sz="2000" dirty="0">
                <a:solidFill>
                  <a:srgbClr val="000000"/>
                </a:solidFill>
                <a:latin typeface="Twinkl Cursive Unlooped Thin" panose="02000000000000000000" pitchFamily="2" charset="0"/>
                <a:ea typeface="Comic Sans MS"/>
                <a:cs typeface="Comic Sans MS"/>
                <a:sym typeface="Comic Sans MS"/>
              </a:rPr>
              <a:t>Each week we focus on developing fundamental skills such as ball skills, balance and co-ordination. Children also take part in  gymnastics and dance lessons.</a:t>
            </a:r>
          </a:p>
          <a:p>
            <a:pPr marL="0" lvl="0" indent="0" algn="l" rtl="0">
              <a:lnSpc>
                <a:spcPct val="115000"/>
              </a:lnSpc>
              <a:spcBef>
                <a:spcPts val="1000"/>
              </a:spcBef>
              <a:spcAft>
                <a:spcPts val="0"/>
              </a:spcAft>
              <a:buSzPts val="1800"/>
              <a:buNone/>
            </a:pPr>
            <a:r>
              <a:rPr lang="en-US" sz="2000" dirty="0">
                <a:solidFill>
                  <a:srgbClr val="000000"/>
                </a:solidFill>
                <a:latin typeface="Twinkl Cursive Unlooped Thin" panose="02000000000000000000" pitchFamily="2" charset="0"/>
                <a:ea typeface="Comic Sans MS"/>
                <a:cs typeface="Comic Sans MS"/>
                <a:sym typeface="Comic Sans MS"/>
              </a:rPr>
              <a:t>We aim to be active throughout the day as children learn best after physical activity. Each day we will do Active 10 challenges. This is 10 minutes of physical activity and can include following a </a:t>
            </a:r>
            <a:r>
              <a:rPr lang="en-US" sz="2000" dirty="0" err="1">
                <a:solidFill>
                  <a:srgbClr val="000000"/>
                </a:solidFill>
                <a:latin typeface="Twinkl Cursive Unlooped Thin" panose="02000000000000000000" pitchFamily="2" charset="0"/>
                <a:ea typeface="Comic Sans MS"/>
                <a:cs typeface="Comic Sans MS"/>
                <a:sym typeface="Comic Sans MS"/>
              </a:rPr>
              <a:t>zumba</a:t>
            </a:r>
            <a:r>
              <a:rPr lang="en-US" sz="2000" dirty="0">
                <a:solidFill>
                  <a:srgbClr val="000000"/>
                </a:solidFill>
                <a:latin typeface="Twinkl Cursive Unlooped Thin" panose="02000000000000000000" pitchFamily="2" charset="0"/>
                <a:ea typeface="Comic Sans MS"/>
                <a:cs typeface="Comic Sans MS"/>
                <a:sym typeface="Comic Sans MS"/>
              </a:rPr>
              <a:t> session, a Go Noodle dance routine or playing an active game.</a:t>
            </a:r>
            <a:endParaRPr sz="2000" dirty="0">
              <a:solidFill>
                <a:srgbClr val="000000"/>
              </a:solidFill>
              <a:latin typeface="Twinkl Cursive Unlooped Thin" panose="02000000000000000000" pitchFamily="2" charset="0"/>
              <a:ea typeface="Comic Sans MS"/>
              <a:cs typeface="Comic Sans MS"/>
              <a:sym typeface="Comic Sans MS"/>
            </a:endParaRPr>
          </a:p>
          <a:p>
            <a:pPr marL="0" lvl="0" indent="0" algn="l" rtl="0">
              <a:lnSpc>
                <a:spcPct val="115000"/>
              </a:lnSpc>
              <a:spcBef>
                <a:spcPts val="1000"/>
              </a:spcBef>
              <a:spcAft>
                <a:spcPts val="0"/>
              </a:spcAft>
              <a:buSzPts val="1800"/>
              <a:buNone/>
            </a:pPr>
            <a:endParaRPr sz="2000" dirty="0">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8867d082d9_0_386"/>
          <p:cNvSpPr txBox="1">
            <a:spLocks noGrp="1"/>
          </p:cNvSpPr>
          <p:nvPr>
            <p:ph type="title"/>
          </p:nvPr>
        </p:nvSpPr>
        <p:spPr>
          <a:xfrm>
            <a:off x="723900" y="0"/>
            <a:ext cx="6870600" cy="8502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a:t>PE</a:t>
            </a:r>
            <a:endParaRPr/>
          </a:p>
        </p:txBody>
      </p:sp>
      <p:sp>
        <p:nvSpPr>
          <p:cNvPr id="171" name="Google Shape;171;g8867d082d9_0_386"/>
          <p:cNvSpPr txBox="1">
            <a:spLocks noGrp="1"/>
          </p:cNvSpPr>
          <p:nvPr>
            <p:ph idx="1"/>
          </p:nvPr>
        </p:nvSpPr>
        <p:spPr>
          <a:xfrm>
            <a:off x="723900" y="787750"/>
            <a:ext cx="7696200" cy="4483800"/>
          </a:xfrm>
          <a:prstGeom prst="rect">
            <a:avLst/>
          </a:prstGeom>
          <a:noFill/>
          <a:ln>
            <a:noFill/>
          </a:ln>
        </p:spPr>
        <p:txBody>
          <a:bodyPr spcFirstLastPara="1" wrap="square" lIns="91425" tIns="45700" rIns="91425" bIns="45700" anchor="t" anchorCtr="0">
            <a:noAutofit/>
          </a:bodyPr>
          <a:lstStyle/>
          <a:p>
            <a:pPr marL="114300" lvl="0" indent="0" algn="l" rtl="0">
              <a:lnSpc>
                <a:spcPct val="115000"/>
              </a:lnSpc>
              <a:spcBef>
                <a:spcPts val="1000"/>
              </a:spcBef>
              <a:spcAft>
                <a:spcPts val="0"/>
              </a:spcAft>
              <a:buSzPts val="1800"/>
              <a:buNone/>
            </a:pPr>
            <a:endParaRPr sz="2000" dirty="0">
              <a:solidFill>
                <a:schemeClr val="dk1"/>
              </a:solidFill>
              <a:latin typeface="Comic Sans MS"/>
              <a:ea typeface="Comic Sans MS"/>
              <a:cs typeface="Comic Sans MS"/>
              <a:sym typeface="Comic Sans MS"/>
            </a:endParaRPr>
          </a:p>
          <a:p>
            <a:pPr marL="114300" lvl="0" indent="0" algn="l" rtl="0">
              <a:lnSpc>
                <a:spcPct val="115000"/>
              </a:lnSpc>
              <a:spcBef>
                <a:spcPts val="0"/>
              </a:spcBef>
              <a:spcAft>
                <a:spcPts val="0"/>
              </a:spcAft>
              <a:buSzPts val="1800"/>
              <a:buNone/>
            </a:pPr>
            <a:r>
              <a:rPr lang="en-US" sz="2000" dirty="0">
                <a:solidFill>
                  <a:schemeClr val="dk1"/>
                </a:solidFill>
                <a:latin typeface="Twinkl Cursive Unlooped Thin" panose="02000000000000000000" pitchFamily="2" charset="0"/>
                <a:ea typeface="Comic Sans MS"/>
                <a:cs typeface="Comic Sans MS"/>
                <a:sym typeface="Comic Sans MS"/>
              </a:rPr>
              <a:t>PE days are:</a:t>
            </a:r>
          </a:p>
          <a:p>
            <a:pPr marL="114300" lvl="0" indent="0" algn="l" rtl="0">
              <a:lnSpc>
                <a:spcPct val="115000"/>
              </a:lnSpc>
              <a:spcBef>
                <a:spcPts val="0"/>
              </a:spcBef>
              <a:spcAft>
                <a:spcPts val="0"/>
              </a:spcAft>
              <a:buSzPts val="1800"/>
              <a:buNone/>
            </a:pPr>
            <a:r>
              <a:rPr lang="en-US" sz="2000" dirty="0">
                <a:solidFill>
                  <a:schemeClr val="dk1"/>
                </a:solidFill>
                <a:latin typeface="Twinkl Cursive Unlooped Thin" panose="02000000000000000000" pitchFamily="2" charset="0"/>
                <a:ea typeface="Comic Sans MS"/>
                <a:cs typeface="Comic Sans MS"/>
                <a:sym typeface="Comic Sans MS"/>
              </a:rPr>
              <a:t>Class 3 – Wednesdays and Thursdays</a:t>
            </a:r>
          </a:p>
          <a:p>
            <a:pPr marL="114300" lvl="0" indent="0" algn="l" rtl="0">
              <a:lnSpc>
                <a:spcPct val="115000"/>
              </a:lnSpc>
              <a:spcBef>
                <a:spcPts val="0"/>
              </a:spcBef>
              <a:spcAft>
                <a:spcPts val="0"/>
              </a:spcAft>
              <a:buSzPts val="1800"/>
              <a:buNone/>
            </a:pPr>
            <a:r>
              <a:rPr lang="en-US" sz="2000" dirty="0">
                <a:solidFill>
                  <a:schemeClr val="dk1"/>
                </a:solidFill>
                <a:latin typeface="Twinkl Cursive Unlooped Thin" panose="02000000000000000000" pitchFamily="2" charset="0"/>
                <a:ea typeface="Comic Sans MS"/>
                <a:cs typeface="Comic Sans MS"/>
                <a:sym typeface="Comic Sans MS"/>
              </a:rPr>
              <a:t>Class 4 – Mondays and Wednesdays</a:t>
            </a:r>
          </a:p>
          <a:p>
            <a:pPr marL="114300" lvl="0" indent="0" algn="l" rtl="0">
              <a:lnSpc>
                <a:spcPct val="115000"/>
              </a:lnSpc>
              <a:spcBef>
                <a:spcPts val="0"/>
              </a:spcBef>
              <a:spcAft>
                <a:spcPts val="0"/>
              </a:spcAft>
              <a:buSzPts val="1800"/>
              <a:buNone/>
            </a:pPr>
            <a:r>
              <a:rPr lang="en-US" sz="2000" dirty="0">
                <a:solidFill>
                  <a:schemeClr val="dk1"/>
                </a:solidFill>
                <a:latin typeface="Twinkl Cursive Unlooped Thin" panose="02000000000000000000" pitchFamily="2" charset="0"/>
                <a:ea typeface="Comic Sans MS"/>
                <a:cs typeface="Comic Sans MS"/>
                <a:sym typeface="Comic Sans MS"/>
              </a:rPr>
              <a:t>They will not take place during the first week of term in September. </a:t>
            </a:r>
          </a:p>
          <a:p>
            <a:pPr marL="114300" lvl="0" indent="0" algn="l" rtl="0">
              <a:lnSpc>
                <a:spcPct val="115000"/>
              </a:lnSpc>
              <a:spcBef>
                <a:spcPts val="0"/>
              </a:spcBef>
              <a:spcAft>
                <a:spcPts val="0"/>
              </a:spcAft>
              <a:buSzPts val="1800"/>
              <a:buNone/>
            </a:pPr>
            <a:endParaRPr dirty="0">
              <a:solidFill>
                <a:schemeClr val="dk1"/>
              </a:solidFill>
              <a:latin typeface="Twinkl Cursive Unlooped Thin" panose="02000000000000000000" pitchFamily="2" charset="0"/>
              <a:ea typeface="Comic Sans MS"/>
              <a:cs typeface="Comic Sans MS"/>
              <a:sym typeface="Comic Sans MS"/>
            </a:endParaRPr>
          </a:p>
          <a:p>
            <a:pPr marL="457200" lvl="0" indent="-342900" algn="l" rtl="0">
              <a:lnSpc>
                <a:spcPct val="115000"/>
              </a:lnSpc>
              <a:spcBef>
                <a:spcPts val="0"/>
              </a:spcBef>
              <a:spcAft>
                <a:spcPts val="0"/>
              </a:spcAft>
              <a:buSzPts val="1800"/>
              <a:buFont typeface="Comic Sans MS"/>
              <a:buChar char="●"/>
            </a:pPr>
            <a:r>
              <a:rPr lang="en-US" sz="2000" dirty="0">
                <a:solidFill>
                  <a:schemeClr val="dk1"/>
                </a:solidFill>
                <a:latin typeface="Twinkl Cursive Unlooped Thin" panose="02000000000000000000" pitchFamily="2" charset="0"/>
                <a:ea typeface="Comic Sans MS"/>
                <a:cs typeface="Comic Sans MS"/>
                <a:sym typeface="Comic Sans MS"/>
              </a:rPr>
              <a:t>Children will need to come to school wearing leggings / joggers and a polo shirt type top on PE days. They will also need to wear suitable footwear such as trainers.</a:t>
            </a:r>
            <a:endParaRPr sz="2000" dirty="0">
              <a:solidFill>
                <a:schemeClr val="dk1"/>
              </a:solidFill>
              <a:latin typeface="Twinkl Cursive Unlooped Thin" panose="02000000000000000000" pitchFamily="2" charset="0"/>
              <a:ea typeface="Comic Sans MS"/>
              <a:cs typeface="Comic Sans MS"/>
              <a:sym typeface="Comic Sans MS"/>
            </a:endParaRPr>
          </a:p>
          <a:p>
            <a:pPr marL="457200" lvl="0" indent="-342900" algn="l" rtl="0">
              <a:lnSpc>
                <a:spcPct val="115000"/>
              </a:lnSpc>
              <a:spcBef>
                <a:spcPts val="0"/>
              </a:spcBef>
              <a:spcAft>
                <a:spcPts val="0"/>
              </a:spcAft>
              <a:buSzPts val="1800"/>
              <a:buFont typeface="Comic Sans MS"/>
              <a:buChar char="●"/>
            </a:pPr>
            <a:r>
              <a:rPr lang="en-US" sz="2000" b="1" dirty="0">
                <a:solidFill>
                  <a:schemeClr val="dk1"/>
                </a:solidFill>
                <a:latin typeface="Twinkl Cursive Unlooped Thin" panose="02000000000000000000" pitchFamily="2" charset="0"/>
                <a:ea typeface="Comic Sans MS"/>
                <a:cs typeface="Comic Sans MS"/>
                <a:sym typeface="Comic Sans MS"/>
              </a:rPr>
              <a:t>No </a:t>
            </a:r>
            <a:r>
              <a:rPr lang="en-US" sz="2000" b="1" dirty="0" err="1">
                <a:solidFill>
                  <a:schemeClr val="dk1"/>
                </a:solidFill>
                <a:latin typeface="Twinkl Cursive Unlooped Thin" panose="02000000000000000000" pitchFamily="2" charset="0"/>
                <a:ea typeface="Comic Sans MS"/>
                <a:cs typeface="Comic Sans MS"/>
                <a:sym typeface="Comic Sans MS"/>
              </a:rPr>
              <a:t>jewellery</a:t>
            </a:r>
            <a:r>
              <a:rPr lang="en-US" sz="2000" b="1" dirty="0">
                <a:solidFill>
                  <a:schemeClr val="dk1"/>
                </a:solidFill>
                <a:latin typeface="Twinkl Cursive Unlooped Thin" panose="02000000000000000000" pitchFamily="2" charset="0"/>
                <a:ea typeface="Comic Sans MS"/>
                <a:cs typeface="Comic Sans MS"/>
                <a:sym typeface="Comic Sans MS"/>
              </a:rPr>
              <a:t> please </a:t>
            </a:r>
            <a:r>
              <a:rPr lang="en-US" sz="2000" dirty="0">
                <a:solidFill>
                  <a:schemeClr val="dk1"/>
                </a:solidFill>
                <a:latin typeface="Twinkl Cursive Unlooped Thin" panose="02000000000000000000" pitchFamily="2" charset="0"/>
                <a:ea typeface="Comic Sans MS"/>
                <a:cs typeface="Comic Sans MS"/>
                <a:sym typeface="Comic Sans MS"/>
              </a:rPr>
              <a:t>- earrings must be </a:t>
            </a:r>
            <a:r>
              <a:rPr lang="en-GB" sz="2000" dirty="0">
                <a:solidFill>
                  <a:schemeClr val="dk1"/>
                </a:solidFill>
                <a:latin typeface="Twinkl Cursive Unlooped Thin" panose="02000000000000000000" pitchFamily="2" charset="0"/>
                <a:ea typeface="Comic Sans MS"/>
                <a:cs typeface="Comic Sans MS"/>
                <a:sym typeface="Comic Sans MS"/>
              </a:rPr>
              <a:t>taken out not tapped up! If children do wear earrings they must be able to take them out and put them in by themselves. </a:t>
            </a:r>
            <a:endParaRPr sz="2000" dirty="0">
              <a:solidFill>
                <a:schemeClr val="dk1"/>
              </a:solidFill>
              <a:latin typeface="Twinkl Cursive Unlooped Thin" panose="02000000000000000000" pitchFamily="2" charset="0"/>
              <a:ea typeface="Comic Sans MS"/>
              <a:cs typeface="Comic Sans MS"/>
              <a:sym typeface="Comic Sans MS"/>
            </a:endParaRPr>
          </a:p>
          <a:p>
            <a:pPr marL="457200" lvl="0" indent="-342900" algn="l" rtl="0">
              <a:lnSpc>
                <a:spcPct val="115000"/>
              </a:lnSpc>
              <a:spcBef>
                <a:spcPts val="0"/>
              </a:spcBef>
              <a:spcAft>
                <a:spcPts val="0"/>
              </a:spcAft>
              <a:buSzPts val="1800"/>
              <a:buFont typeface="Comic Sans MS"/>
              <a:buChar char="●"/>
            </a:pPr>
            <a:r>
              <a:rPr lang="en-US" sz="2000" dirty="0">
                <a:solidFill>
                  <a:schemeClr val="dk1"/>
                </a:solidFill>
                <a:latin typeface="Twinkl Cursive Unlooped Thin" panose="02000000000000000000" pitchFamily="2" charset="0"/>
                <a:ea typeface="Comic Sans MS"/>
                <a:cs typeface="Comic Sans MS"/>
                <a:sym typeface="Comic Sans MS"/>
              </a:rPr>
              <a:t>Long hair to be tied up.</a:t>
            </a:r>
            <a:endParaRPr sz="2000" dirty="0">
              <a:solidFill>
                <a:schemeClr val="dk1"/>
              </a:solidFill>
              <a:latin typeface="Twinkl Cursive Unlooped Thin" panose="02000000000000000000" pitchFamily="2" charset="0"/>
              <a:ea typeface="Comic Sans MS"/>
              <a:cs typeface="Comic Sans MS"/>
              <a:sym typeface="Comic Sans MS"/>
            </a:endParaRPr>
          </a:p>
          <a:p>
            <a:pPr marL="457200" lvl="0" indent="-342900" algn="l" rtl="0">
              <a:lnSpc>
                <a:spcPct val="115000"/>
              </a:lnSpc>
              <a:spcBef>
                <a:spcPts val="0"/>
              </a:spcBef>
              <a:spcAft>
                <a:spcPts val="0"/>
              </a:spcAft>
              <a:buSzPts val="1800"/>
              <a:buFont typeface="Comic Sans MS"/>
              <a:buChar char="●"/>
            </a:pPr>
            <a:r>
              <a:rPr lang="en-US" sz="2000" dirty="0">
                <a:solidFill>
                  <a:schemeClr val="dk1"/>
                </a:solidFill>
                <a:latin typeface="Twinkl Cursive Unlooped Thin" panose="02000000000000000000" pitchFamily="2" charset="0"/>
                <a:ea typeface="Comic Sans MS"/>
                <a:cs typeface="Comic Sans MS"/>
                <a:sym typeface="Comic Sans MS"/>
              </a:rPr>
              <a:t>If your child has a verruca they are to wear socks and shoes (trainers or pumps).</a:t>
            </a:r>
            <a:endParaRPr sz="2000" dirty="0">
              <a:solidFill>
                <a:schemeClr val="dk1"/>
              </a:solidFill>
              <a:latin typeface="Twinkl Cursive Unlooped Thin" panose="02000000000000000000" pitchFamily="2" charset="0"/>
              <a:ea typeface="Comic Sans MS"/>
              <a:cs typeface="Comic Sans MS"/>
              <a:sym typeface="Comic Sans MS"/>
            </a:endParaRPr>
          </a:p>
          <a:p>
            <a:pPr marL="0" lvl="0" indent="0" algn="l" rtl="0">
              <a:lnSpc>
                <a:spcPct val="115000"/>
              </a:lnSpc>
              <a:spcBef>
                <a:spcPts val="360"/>
              </a:spcBef>
              <a:spcAft>
                <a:spcPts val="0"/>
              </a:spcAft>
              <a:buSzPts val="1800"/>
              <a:buNone/>
            </a:pPr>
            <a:endParaRPr sz="2000" dirty="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8867d082d9_0_381"/>
          <p:cNvSpPr txBox="1">
            <a:spLocks noGrp="1"/>
          </p:cNvSpPr>
          <p:nvPr>
            <p:ph type="title"/>
          </p:nvPr>
        </p:nvSpPr>
        <p:spPr>
          <a:xfrm>
            <a:off x="685800" y="152400"/>
            <a:ext cx="6870600" cy="7428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dirty="0">
                <a:latin typeface="Twinkl Cursive Unlooped Thin" panose="02000000000000000000" pitchFamily="2" charset="0"/>
                <a:sym typeface="Arial"/>
              </a:rPr>
              <a:t>Science</a:t>
            </a:r>
            <a:endParaRPr dirty="0">
              <a:latin typeface="Twinkl Cursive Unlooped Thin" panose="02000000000000000000" pitchFamily="2" charset="0"/>
              <a:sym typeface="Arial"/>
            </a:endParaRPr>
          </a:p>
        </p:txBody>
      </p:sp>
      <p:sp>
        <p:nvSpPr>
          <p:cNvPr id="177" name="Google Shape;177;g8867d082d9_0_381"/>
          <p:cNvSpPr txBox="1">
            <a:spLocks noGrp="1"/>
          </p:cNvSpPr>
          <p:nvPr>
            <p:ph idx="1"/>
          </p:nvPr>
        </p:nvSpPr>
        <p:spPr>
          <a:xfrm>
            <a:off x="453025" y="808150"/>
            <a:ext cx="7696200" cy="3657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sz="2000" dirty="0">
                <a:solidFill>
                  <a:srgbClr val="000000"/>
                </a:solidFill>
                <a:latin typeface="Twinkl Cursive Unlooped Thin" panose="02000000000000000000" pitchFamily="2" charset="0"/>
                <a:ea typeface="Comic Sans MS"/>
                <a:cs typeface="Comic Sans MS"/>
                <a:sym typeface="Comic Sans MS"/>
              </a:rPr>
              <a:t>In Science we will be learning about the importance of asking questions, gathering evidence, carrying out experiments and looking at different ways of presenting results. Sessions are practical and will focus on the world around us. We cover some of our science learning during Forest School.</a:t>
            </a:r>
            <a:endParaRPr sz="2000" dirty="0">
              <a:solidFill>
                <a:srgbClr val="000000"/>
              </a:solidFill>
              <a:latin typeface="Twinkl Cursive Unlooped Thin" panose="02000000000000000000" pitchFamily="2" charset="0"/>
              <a:ea typeface="Comic Sans MS"/>
              <a:cs typeface="Comic Sans MS"/>
              <a:sym typeface="Comic Sans MS"/>
            </a:endParaRPr>
          </a:p>
          <a:p>
            <a:pPr marL="0" lvl="0" indent="0" algn="l" rtl="0">
              <a:lnSpc>
                <a:spcPct val="115000"/>
              </a:lnSpc>
              <a:spcBef>
                <a:spcPts val="1000"/>
              </a:spcBef>
              <a:spcAft>
                <a:spcPts val="0"/>
              </a:spcAft>
              <a:buClr>
                <a:schemeClr val="dk1"/>
              </a:buClr>
              <a:buSzPts val="1100"/>
              <a:buFont typeface="Arial"/>
              <a:buNone/>
            </a:pPr>
            <a:r>
              <a:rPr lang="en-US" sz="2000" b="1" dirty="0">
                <a:solidFill>
                  <a:srgbClr val="000000"/>
                </a:solidFill>
                <a:latin typeface="Twinkl Cursive Unlooped Thin" panose="02000000000000000000" pitchFamily="2" charset="0"/>
                <a:ea typeface="Comic Sans MS"/>
                <a:cs typeface="Comic Sans MS"/>
                <a:sym typeface="Comic Sans MS"/>
              </a:rPr>
              <a:t>Children will be looking at:</a:t>
            </a:r>
            <a:endParaRPr sz="2000" b="1" dirty="0">
              <a:solidFill>
                <a:srgbClr val="000000"/>
              </a:solidFill>
              <a:latin typeface="Twinkl Cursive Unlooped Thin" panose="02000000000000000000" pitchFamily="2" charset="0"/>
              <a:ea typeface="Comic Sans MS"/>
              <a:cs typeface="Comic Sans MS"/>
              <a:sym typeface="Comic Sans MS"/>
            </a:endParaRPr>
          </a:p>
          <a:p>
            <a:pPr marL="457200" lvl="0" indent="-355600" algn="l" rtl="0">
              <a:lnSpc>
                <a:spcPct val="115000"/>
              </a:lnSpc>
              <a:spcBef>
                <a:spcPts val="0"/>
              </a:spcBef>
              <a:spcAft>
                <a:spcPts val="0"/>
              </a:spcAft>
              <a:buClr>
                <a:srgbClr val="000000"/>
              </a:buClr>
              <a:buSzPts val="2000"/>
              <a:buFont typeface="Comic Sans MS"/>
              <a:buChar char="●"/>
            </a:pPr>
            <a:r>
              <a:rPr lang="en-US" sz="2000" dirty="0">
                <a:solidFill>
                  <a:srgbClr val="000000"/>
                </a:solidFill>
                <a:latin typeface="Twinkl Cursive Unlooped Thin" panose="02000000000000000000" pitchFamily="2" charset="0"/>
                <a:ea typeface="Comic Sans MS"/>
                <a:cs typeface="Comic Sans MS"/>
                <a:sym typeface="Comic Sans MS"/>
              </a:rPr>
              <a:t>Plants</a:t>
            </a:r>
            <a:endParaRPr sz="2000" dirty="0">
              <a:solidFill>
                <a:srgbClr val="000000"/>
              </a:solidFill>
              <a:latin typeface="Twinkl Cursive Unlooped Thin" panose="02000000000000000000" pitchFamily="2" charset="0"/>
              <a:ea typeface="Comic Sans MS"/>
              <a:cs typeface="Comic Sans MS"/>
              <a:sym typeface="Comic Sans MS"/>
            </a:endParaRPr>
          </a:p>
          <a:p>
            <a:pPr marL="457200" lvl="0" indent="-355600" algn="l" rtl="0">
              <a:lnSpc>
                <a:spcPct val="115000"/>
              </a:lnSpc>
              <a:spcBef>
                <a:spcPts val="0"/>
              </a:spcBef>
              <a:spcAft>
                <a:spcPts val="0"/>
              </a:spcAft>
              <a:buClr>
                <a:srgbClr val="000000"/>
              </a:buClr>
              <a:buSzPts val="2000"/>
              <a:buFont typeface="Comic Sans MS"/>
              <a:buChar char="●"/>
            </a:pPr>
            <a:r>
              <a:rPr lang="en-US" sz="2000" dirty="0">
                <a:solidFill>
                  <a:srgbClr val="000000"/>
                </a:solidFill>
                <a:latin typeface="Twinkl Cursive Unlooped Thin" panose="02000000000000000000" pitchFamily="2" charset="0"/>
                <a:ea typeface="Comic Sans MS"/>
                <a:cs typeface="Comic Sans MS"/>
                <a:sym typeface="Comic Sans MS"/>
              </a:rPr>
              <a:t>Animals including humans</a:t>
            </a:r>
            <a:endParaRPr sz="2000" dirty="0">
              <a:solidFill>
                <a:srgbClr val="000000"/>
              </a:solidFill>
              <a:latin typeface="Twinkl Cursive Unlooped Thin" panose="02000000000000000000" pitchFamily="2" charset="0"/>
              <a:ea typeface="Comic Sans MS"/>
              <a:cs typeface="Comic Sans MS"/>
              <a:sym typeface="Comic Sans MS"/>
            </a:endParaRPr>
          </a:p>
          <a:p>
            <a:pPr marL="457200" lvl="0" indent="-355600" algn="l" rtl="0">
              <a:lnSpc>
                <a:spcPct val="115000"/>
              </a:lnSpc>
              <a:spcBef>
                <a:spcPts val="0"/>
              </a:spcBef>
              <a:spcAft>
                <a:spcPts val="0"/>
              </a:spcAft>
              <a:buClr>
                <a:srgbClr val="000000"/>
              </a:buClr>
              <a:buSzPts val="2000"/>
              <a:buFont typeface="Comic Sans MS"/>
              <a:buChar char="●"/>
            </a:pPr>
            <a:r>
              <a:rPr lang="en-US" sz="2000" dirty="0">
                <a:solidFill>
                  <a:srgbClr val="000000"/>
                </a:solidFill>
                <a:latin typeface="Twinkl Cursive Unlooped Thin" panose="02000000000000000000" pitchFamily="2" charset="0"/>
                <a:ea typeface="Comic Sans MS"/>
                <a:cs typeface="Comic Sans MS"/>
                <a:sym typeface="Comic Sans MS"/>
              </a:rPr>
              <a:t>Everyday materials</a:t>
            </a:r>
            <a:endParaRPr sz="2000" dirty="0">
              <a:solidFill>
                <a:srgbClr val="000000"/>
              </a:solidFill>
              <a:latin typeface="Twinkl Cursive Unlooped Thin" panose="02000000000000000000" pitchFamily="2" charset="0"/>
              <a:ea typeface="Comic Sans MS"/>
              <a:cs typeface="Comic Sans MS"/>
              <a:sym typeface="Comic Sans MS"/>
            </a:endParaRPr>
          </a:p>
          <a:p>
            <a:pPr marL="0" lvl="0" indent="0" algn="l" rtl="0">
              <a:lnSpc>
                <a:spcPct val="115000"/>
              </a:lnSpc>
              <a:spcBef>
                <a:spcPts val="1000"/>
              </a:spcBef>
              <a:spcAft>
                <a:spcPts val="0"/>
              </a:spcAft>
              <a:buSzPts val="1800"/>
              <a:buNone/>
            </a:pPr>
            <a:endParaRPr sz="2000" u="sng" dirty="0">
              <a:solidFill>
                <a:srgbClr val="000000"/>
              </a:solidFill>
              <a:latin typeface="Twinkl Cursive Unlooped Thin" panose="02000000000000000000" pitchFamily="2" charset="0"/>
              <a:ea typeface="Comic Sans MS"/>
              <a:cs typeface="Comic Sans MS"/>
              <a:sym typeface="Comic Sans MS"/>
            </a:endParaRPr>
          </a:p>
          <a:p>
            <a:pPr marL="0" lvl="0" indent="0" algn="l" rtl="0">
              <a:lnSpc>
                <a:spcPct val="115000"/>
              </a:lnSpc>
              <a:spcBef>
                <a:spcPts val="1000"/>
              </a:spcBef>
              <a:spcAft>
                <a:spcPts val="0"/>
              </a:spcAft>
              <a:buSzPts val="1800"/>
              <a:buNone/>
            </a:pPr>
            <a:r>
              <a:rPr lang="en-US" sz="2000" u="sng" dirty="0">
                <a:solidFill>
                  <a:srgbClr val="000000"/>
                </a:solidFill>
                <a:latin typeface="Twinkl Cursive Unlooped Thin" panose="02000000000000000000" pitchFamily="2" charset="0"/>
                <a:ea typeface="Comic Sans MS"/>
                <a:cs typeface="Comic Sans MS"/>
                <a:sym typeface="Comic Sans MS"/>
              </a:rPr>
              <a:t>More detailed information can be found on the Curriculum Planner that you will receive. </a:t>
            </a:r>
            <a:endParaRPr sz="2000" u="sng" dirty="0">
              <a:solidFill>
                <a:srgbClr val="000000"/>
              </a:solidFill>
              <a:latin typeface="Twinkl Cursive Unlooped Thin" panose="02000000000000000000" pitchFamily="2" charset="0"/>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a:spLocks noGrp="1"/>
          </p:cNvSpPr>
          <p:nvPr>
            <p:ph type="title"/>
          </p:nvPr>
        </p:nvSpPr>
        <p:spPr>
          <a:xfrm>
            <a:off x="775325" y="0"/>
            <a:ext cx="6870600" cy="8286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800"/>
              <a:buFont typeface="Comic Sans MS"/>
              <a:buNone/>
            </a:pPr>
            <a:r>
              <a:rPr lang="en-US" sz="4300" b="0" i="0" u="sng" dirty="0">
                <a:solidFill>
                  <a:schemeClr val="dk1"/>
                </a:solidFill>
                <a:latin typeface="Twinkl Cursive Unlooped Thin" panose="02000000000000000000" pitchFamily="2" charset="0"/>
                <a:sym typeface="Arial"/>
              </a:rPr>
              <a:t>The Y1 Team</a:t>
            </a:r>
            <a:endParaRPr sz="2300" dirty="0">
              <a:latin typeface="Twinkl Cursive Unlooped Thin" panose="02000000000000000000" pitchFamily="2" charset="0"/>
              <a:sym typeface="Arial"/>
            </a:endParaRPr>
          </a:p>
        </p:txBody>
      </p:sp>
      <p:sp>
        <p:nvSpPr>
          <p:cNvPr id="67" name="Google Shape;67;p2"/>
          <p:cNvSpPr txBox="1">
            <a:spLocks noGrp="1"/>
          </p:cNvSpPr>
          <p:nvPr>
            <p:ph idx="1"/>
          </p:nvPr>
        </p:nvSpPr>
        <p:spPr>
          <a:xfrm>
            <a:off x="310350" y="828600"/>
            <a:ext cx="8523300" cy="558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Comic Sans MS"/>
              <a:buNone/>
            </a:pPr>
            <a:r>
              <a:rPr lang="en-US" sz="2500" b="0" i="0" u="none" strike="noStrike" cap="none" dirty="0">
                <a:solidFill>
                  <a:schemeClr val="dk1"/>
                </a:solidFill>
                <a:latin typeface="Twinkl Cursive Unlooped Thin" panose="02000000000000000000" pitchFamily="2" charset="0"/>
                <a:sym typeface="Arial"/>
              </a:rPr>
              <a:t>Teacher</a:t>
            </a:r>
            <a:r>
              <a:rPr lang="en-US" sz="2500" dirty="0">
                <a:solidFill>
                  <a:schemeClr val="dk1"/>
                </a:solidFill>
                <a:latin typeface="Twinkl Cursive Unlooped Thin" panose="02000000000000000000" pitchFamily="2" charset="0"/>
              </a:rPr>
              <a:t>s</a:t>
            </a:r>
            <a:endParaRPr sz="2500" dirty="0">
              <a:solidFill>
                <a:schemeClr val="dk1"/>
              </a:solidFill>
              <a:latin typeface="Twinkl Cursive Unlooped Thin" panose="02000000000000000000" pitchFamily="2" charset="0"/>
            </a:endParaRPr>
          </a:p>
          <a:p>
            <a:pPr marL="0" marR="0" lvl="0" indent="0" algn="l" rtl="0">
              <a:lnSpc>
                <a:spcPct val="100000"/>
              </a:lnSpc>
              <a:spcBef>
                <a:spcPts val="0"/>
              </a:spcBef>
              <a:spcAft>
                <a:spcPts val="0"/>
              </a:spcAft>
              <a:buClr>
                <a:schemeClr val="dk1"/>
              </a:buClr>
              <a:buSzPts val="2800"/>
              <a:buFont typeface="Comic Sans MS"/>
              <a:buNone/>
            </a:pPr>
            <a:r>
              <a:rPr lang="en-US" sz="2500" dirty="0">
                <a:solidFill>
                  <a:schemeClr val="dk1"/>
                </a:solidFill>
                <a:latin typeface="Twinkl Cursive Unlooped Thin" panose="02000000000000000000" pitchFamily="2" charset="0"/>
              </a:rPr>
              <a:t>    </a:t>
            </a:r>
            <a:endParaRPr sz="2500" dirty="0">
              <a:solidFill>
                <a:schemeClr val="dk1"/>
              </a:solidFill>
              <a:latin typeface="Twinkl Cursive Unlooped Thin" panose="02000000000000000000" pitchFamily="2" charset="0"/>
            </a:endParaRPr>
          </a:p>
          <a:p>
            <a:pPr marL="0" marR="0" lvl="0" indent="0" algn="l" rtl="0">
              <a:lnSpc>
                <a:spcPct val="100000"/>
              </a:lnSpc>
              <a:spcBef>
                <a:spcPts val="0"/>
              </a:spcBef>
              <a:spcAft>
                <a:spcPts val="0"/>
              </a:spcAft>
              <a:buClr>
                <a:schemeClr val="dk1"/>
              </a:buClr>
              <a:buSzPts val="2800"/>
              <a:buFont typeface="Comic Sans MS"/>
              <a:buNone/>
            </a:pPr>
            <a:endParaRPr sz="2500" dirty="0">
              <a:solidFill>
                <a:schemeClr val="dk1"/>
              </a:solidFill>
              <a:latin typeface="Twinkl Cursive Unlooped Thin" panose="02000000000000000000" pitchFamily="2" charset="0"/>
            </a:endParaRPr>
          </a:p>
          <a:p>
            <a:pPr marL="0" marR="0" lvl="0" indent="0" algn="l" rtl="0">
              <a:lnSpc>
                <a:spcPct val="100000"/>
              </a:lnSpc>
              <a:spcBef>
                <a:spcPts val="0"/>
              </a:spcBef>
              <a:spcAft>
                <a:spcPts val="0"/>
              </a:spcAft>
              <a:buClr>
                <a:schemeClr val="dk1"/>
              </a:buClr>
              <a:buSzPts val="2800"/>
              <a:buFont typeface="Comic Sans MS"/>
              <a:buNone/>
            </a:pPr>
            <a:endParaRPr sz="2500" dirty="0">
              <a:solidFill>
                <a:schemeClr val="dk1"/>
              </a:solidFill>
              <a:latin typeface="Twinkl Cursive Unlooped Thin"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endParaRPr lang="en-US" sz="2500" dirty="0">
              <a:solidFill>
                <a:schemeClr val="dk1"/>
              </a:solidFill>
              <a:latin typeface="Twinkl Cursive Unlooped Thin"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endParaRPr lang="en-US" sz="800" dirty="0">
              <a:solidFill>
                <a:schemeClr val="dk1"/>
              </a:solidFill>
              <a:latin typeface="Twinkl Cursive Unlooped Thin"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r>
              <a:rPr lang="en-US" sz="2500" dirty="0">
                <a:solidFill>
                  <a:schemeClr val="dk1"/>
                </a:solidFill>
                <a:latin typeface="Twinkl Cursive Unlooped Thin" panose="02000000000000000000" pitchFamily="2" charset="0"/>
              </a:rPr>
              <a:t>Class 3          </a:t>
            </a:r>
            <a:r>
              <a:rPr lang="en-US" sz="2500" b="0" i="0" u="none" strike="noStrike" cap="none" dirty="0">
                <a:solidFill>
                  <a:schemeClr val="dk1"/>
                </a:solidFill>
                <a:latin typeface="Twinkl Cursive Unlooped Thin" panose="02000000000000000000" pitchFamily="2" charset="0"/>
                <a:sym typeface="Arial"/>
              </a:rPr>
              <a:t>Miss Howell  </a:t>
            </a:r>
            <a:endParaRPr sz="2500" dirty="0">
              <a:solidFill>
                <a:schemeClr val="dk1"/>
              </a:solidFill>
              <a:latin typeface="Twinkl Cursive Unlooped Thin"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endParaRPr sz="2500" dirty="0">
              <a:solidFill>
                <a:schemeClr val="dk1"/>
              </a:solidFill>
              <a:latin typeface="Twinkl Cursive Unlooped Thin"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endParaRPr sz="2500" dirty="0">
              <a:solidFill>
                <a:schemeClr val="dk1"/>
              </a:solidFill>
              <a:latin typeface="Twinkl Cursive Unlooped Thin"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endParaRPr sz="2500" dirty="0">
              <a:solidFill>
                <a:schemeClr val="dk1"/>
              </a:solidFill>
              <a:latin typeface="Twinkl Cursive Unlooped Thin"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endParaRPr sz="2500" dirty="0">
              <a:solidFill>
                <a:schemeClr val="dk1"/>
              </a:solidFill>
              <a:latin typeface="Twinkl Cursive Unlooped Thin"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endParaRPr sz="2500" dirty="0">
              <a:solidFill>
                <a:schemeClr val="dk1"/>
              </a:solidFill>
              <a:latin typeface="Twinkl Cursive Unlooped Thin"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r>
              <a:rPr lang="en-US" sz="2500" dirty="0">
                <a:solidFill>
                  <a:schemeClr val="dk1"/>
                </a:solidFill>
                <a:latin typeface="Twinkl Cursive Unlooped Thin" panose="02000000000000000000" pitchFamily="2" charset="0"/>
              </a:rPr>
              <a:t>Class 4           </a:t>
            </a:r>
            <a:r>
              <a:rPr lang="en-US" sz="2500" b="0" i="0" u="none" strike="noStrike" cap="none" dirty="0">
                <a:solidFill>
                  <a:schemeClr val="dk1"/>
                </a:solidFill>
                <a:latin typeface="Twinkl Cursive Unlooped Thin" panose="02000000000000000000" pitchFamily="2" charset="0"/>
                <a:sym typeface="Arial"/>
              </a:rPr>
              <a:t>Miss Travis </a:t>
            </a:r>
            <a:r>
              <a:rPr lang="en-US" sz="2500" dirty="0">
                <a:solidFill>
                  <a:schemeClr val="dk1"/>
                </a:solidFill>
                <a:latin typeface="Twinkl Cursive Unlooped Thin" panose="02000000000000000000" pitchFamily="2" charset="0"/>
              </a:rPr>
              <a:t> </a:t>
            </a:r>
            <a:endParaRPr sz="2500" b="0" i="0" u="none" strike="noStrike" cap="none" dirty="0">
              <a:solidFill>
                <a:schemeClr val="dk1"/>
              </a:solidFill>
              <a:latin typeface="Twinkl Cursive Unlooped Thin" panose="02000000000000000000" pitchFamily="2" charset="0"/>
              <a:sym typeface="Arial"/>
            </a:endParaRPr>
          </a:p>
          <a:p>
            <a:pPr marL="0" marR="0" lvl="0" indent="0" algn="l" rtl="0">
              <a:lnSpc>
                <a:spcPct val="100000"/>
              </a:lnSpc>
              <a:spcBef>
                <a:spcPts val="560"/>
              </a:spcBef>
              <a:spcAft>
                <a:spcPts val="0"/>
              </a:spcAft>
              <a:buClr>
                <a:schemeClr val="dk1"/>
              </a:buClr>
              <a:buSzPts val="2800"/>
              <a:buFont typeface="Comic Sans MS"/>
              <a:buNone/>
            </a:pPr>
            <a:endParaRPr sz="2500" dirty="0">
              <a:solidFill>
                <a:schemeClr val="dk1"/>
              </a:solidFill>
            </a:endParaRPr>
          </a:p>
          <a:p>
            <a:pPr marL="0" marR="0" lvl="0" indent="0" algn="l" rtl="0">
              <a:lnSpc>
                <a:spcPct val="100000"/>
              </a:lnSpc>
              <a:spcBef>
                <a:spcPts val="560"/>
              </a:spcBef>
              <a:spcAft>
                <a:spcPts val="0"/>
              </a:spcAft>
              <a:buClr>
                <a:schemeClr val="dk1"/>
              </a:buClr>
              <a:buSzPts val="2800"/>
              <a:buFont typeface="Comic Sans MS"/>
              <a:buNone/>
            </a:pPr>
            <a:endParaRPr sz="2800" dirty="0">
              <a:solidFill>
                <a:schemeClr val="dk1"/>
              </a:solidFill>
            </a:endParaRPr>
          </a:p>
          <a:p>
            <a:pPr marL="0" marR="0" lvl="0" indent="0" algn="l" rtl="0">
              <a:lnSpc>
                <a:spcPct val="100000"/>
              </a:lnSpc>
              <a:spcBef>
                <a:spcPts val="560"/>
              </a:spcBef>
              <a:spcAft>
                <a:spcPts val="0"/>
              </a:spcAft>
              <a:buClr>
                <a:schemeClr val="dk1"/>
              </a:buClr>
              <a:buSzPts val="2800"/>
              <a:buFont typeface="Comic Sans MS"/>
              <a:buNone/>
            </a:pPr>
            <a:endParaRPr sz="2800" b="0" i="0" u="none" strike="noStrike" cap="none" dirty="0">
              <a:solidFill>
                <a:schemeClr val="dk1"/>
              </a:solidFill>
              <a:latin typeface="Arial"/>
              <a:ea typeface="Arial"/>
              <a:cs typeface="Arial"/>
              <a:sym typeface="Arial"/>
            </a:endParaRPr>
          </a:p>
          <a:p>
            <a:pPr marL="0" marR="0" lvl="0" indent="0" algn="l" rtl="0">
              <a:lnSpc>
                <a:spcPct val="100000"/>
              </a:lnSpc>
              <a:spcBef>
                <a:spcPts val="560"/>
              </a:spcBef>
              <a:spcAft>
                <a:spcPts val="0"/>
              </a:spcAft>
              <a:buClr>
                <a:schemeClr val="dk1"/>
              </a:buClr>
              <a:buSzPts val="2800"/>
              <a:buFont typeface="Comic Sans MS"/>
              <a:buNone/>
            </a:pPr>
            <a:endParaRPr sz="2800" dirty="0"/>
          </a:p>
          <a:p>
            <a:pPr marL="0" marR="0" lvl="0" indent="0" algn="l" rtl="0">
              <a:lnSpc>
                <a:spcPct val="100000"/>
              </a:lnSpc>
              <a:spcBef>
                <a:spcPts val="560"/>
              </a:spcBef>
              <a:spcAft>
                <a:spcPts val="0"/>
              </a:spcAft>
              <a:buClr>
                <a:schemeClr val="dk1"/>
              </a:buClr>
              <a:buSzPts val="2800"/>
              <a:buFont typeface="Comic Sans MS"/>
              <a:buNone/>
            </a:pPr>
            <a:endParaRPr sz="2800" dirty="0"/>
          </a:p>
        </p:txBody>
      </p:sp>
      <p:pic>
        <p:nvPicPr>
          <p:cNvPr id="70" name="Google Shape;70;p2"/>
          <p:cNvPicPr preferRelativeResize="0"/>
          <p:nvPr/>
        </p:nvPicPr>
        <p:blipFill>
          <a:blip r:embed="rId3">
            <a:alphaModFix/>
          </a:blip>
          <a:stretch>
            <a:fillRect/>
          </a:stretch>
        </p:blipFill>
        <p:spPr>
          <a:xfrm>
            <a:off x="2502669" y="3494212"/>
            <a:ext cx="1501200" cy="2154504"/>
          </a:xfrm>
          <a:prstGeom prst="rect">
            <a:avLst/>
          </a:prstGeom>
          <a:noFill/>
          <a:ln>
            <a:noFill/>
          </a:ln>
        </p:spPr>
      </p:pic>
      <p:pic>
        <p:nvPicPr>
          <p:cNvPr id="6" name="Picture 5"/>
          <p:cNvPicPr/>
          <p:nvPr/>
        </p:nvPicPr>
        <p:blipFill rotWithShape="1">
          <a:blip r:embed="rId4"/>
          <a:srcRect l="45159" t="41853" r="45140" b="38382"/>
          <a:stretch/>
        </p:blipFill>
        <p:spPr bwMode="auto">
          <a:xfrm>
            <a:off x="2502669" y="863683"/>
            <a:ext cx="1616927" cy="20919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7990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8867d082d9_0_581"/>
          <p:cNvSpPr txBox="1">
            <a:spLocks noGrp="1"/>
          </p:cNvSpPr>
          <p:nvPr>
            <p:ph type="title"/>
          </p:nvPr>
        </p:nvSpPr>
        <p:spPr>
          <a:xfrm>
            <a:off x="685800" y="152400"/>
            <a:ext cx="6870600" cy="6714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dirty="0">
                <a:latin typeface="Twinkl Cursive Unlooped Thin" panose="02000000000000000000" pitchFamily="2" charset="0"/>
              </a:rPr>
              <a:t>Computing and Online Safety</a:t>
            </a:r>
            <a:endParaRPr dirty="0">
              <a:latin typeface="Twinkl Cursive Unlooped Thin" panose="02000000000000000000" pitchFamily="2" charset="0"/>
            </a:endParaRPr>
          </a:p>
        </p:txBody>
      </p:sp>
      <p:sp>
        <p:nvSpPr>
          <p:cNvPr id="183" name="Google Shape;183;g8867d082d9_0_581"/>
          <p:cNvSpPr txBox="1">
            <a:spLocks noGrp="1"/>
          </p:cNvSpPr>
          <p:nvPr>
            <p:ph idx="1"/>
          </p:nvPr>
        </p:nvSpPr>
        <p:spPr>
          <a:xfrm>
            <a:off x="524650" y="987200"/>
            <a:ext cx="7696200" cy="3657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800"/>
              <a:buNone/>
            </a:pPr>
            <a:r>
              <a:rPr lang="en-US" sz="1900" dirty="0">
                <a:solidFill>
                  <a:schemeClr val="dk1"/>
                </a:solidFill>
                <a:latin typeface="Twinkl Cursive Unlooped Thin" panose="02000000000000000000" pitchFamily="2" charset="0"/>
                <a:ea typeface="Comic Sans MS"/>
                <a:cs typeface="Comic Sans MS"/>
                <a:sym typeface="Comic Sans MS"/>
              </a:rPr>
              <a:t>Children will learn the names of the parts of a computer and what they do. They will learn to create a new word document, save it, name it and reopen it. Children will also learn to create a class algorithm. ‘How to log on to the class computer’</a:t>
            </a:r>
            <a:endParaRPr sz="1900" dirty="0">
              <a:solidFill>
                <a:schemeClr val="dk1"/>
              </a:solidFill>
              <a:latin typeface="Twinkl Cursive Unlooped Thin" panose="02000000000000000000" pitchFamily="2" charset="0"/>
              <a:ea typeface="Comic Sans MS"/>
              <a:cs typeface="Comic Sans MS"/>
              <a:sym typeface="Comic Sans MS"/>
            </a:endParaRPr>
          </a:p>
          <a:p>
            <a:pPr marL="0" lvl="0" indent="0" algn="l" rtl="0">
              <a:lnSpc>
                <a:spcPct val="115000"/>
              </a:lnSpc>
              <a:spcBef>
                <a:spcPts val="0"/>
              </a:spcBef>
              <a:spcAft>
                <a:spcPts val="0"/>
              </a:spcAft>
              <a:buSzPts val="1800"/>
              <a:buNone/>
            </a:pPr>
            <a:endParaRPr sz="1900" dirty="0">
              <a:solidFill>
                <a:schemeClr val="dk1"/>
              </a:solidFill>
              <a:latin typeface="Twinkl Cursive Unlooped Thin" panose="02000000000000000000" pitchFamily="2" charset="0"/>
              <a:ea typeface="Comic Sans MS"/>
              <a:cs typeface="Comic Sans MS"/>
              <a:sym typeface="Comic Sans MS"/>
            </a:endParaRPr>
          </a:p>
          <a:p>
            <a:pPr marL="0" lvl="0" indent="0" algn="l" rtl="0">
              <a:lnSpc>
                <a:spcPct val="115000"/>
              </a:lnSpc>
              <a:spcBef>
                <a:spcPts val="0"/>
              </a:spcBef>
              <a:spcAft>
                <a:spcPts val="0"/>
              </a:spcAft>
              <a:buSzPts val="1800"/>
              <a:buNone/>
            </a:pPr>
            <a:r>
              <a:rPr lang="en-US" sz="1900" dirty="0">
                <a:solidFill>
                  <a:schemeClr val="dk1"/>
                </a:solidFill>
                <a:latin typeface="Twinkl Cursive Unlooped Thin" panose="02000000000000000000" pitchFamily="2" charset="0"/>
                <a:ea typeface="Comic Sans MS"/>
                <a:cs typeface="Comic Sans MS"/>
                <a:sym typeface="Comic Sans MS"/>
              </a:rPr>
              <a:t>As part of the computing curriculum we teach the children about staying safe online. Children learn how to use technology safely and respectfully, keeping their personal information private. They also learn where to go for help and support if they’re worried about anything they see on the internet or other online technologies. We use a variety of resources including books, stories and websites.</a:t>
            </a:r>
            <a:endParaRPr sz="1900" dirty="0">
              <a:solidFill>
                <a:schemeClr val="dk1"/>
              </a:solidFill>
              <a:latin typeface="Twinkl Cursive Unlooped Thin" panose="02000000000000000000" pitchFamily="2" charset="0"/>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endParaRPr sz="1900" dirty="0">
              <a:solidFill>
                <a:schemeClr val="dk1"/>
              </a:solidFill>
              <a:latin typeface="Twinkl Cursive Unlooped Thin" panose="02000000000000000000" pitchFamily="2" charset="0"/>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r>
              <a:rPr lang="en-US" sz="1900" dirty="0">
                <a:solidFill>
                  <a:schemeClr val="dk1"/>
                </a:solidFill>
                <a:latin typeface="Twinkl Cursive Unlooped Thin" panose="02000000000000000000" pitchFamily="2" charset="0"/>
                <a:ea typeface="Comic Sans MS"/>
                <a:cs typeface="Comic Sans MS"/>
                <a:sym typeface="Comic Sans MS"/>
              </a:rPr>
              <a:t>Children who are part of the </a:t>
            </a:r>
            <a:r>
              <a:rPr lang="en-US" sz="1900" dirty="0" err="1">
                <a:solidFill>
                  <a:schemeClr val="dk1"/>
                </a:solidFill>
                <a:latin typeface="Twinkl Cursive Unlooped Thin" panose="02000000000000000000" pitchFamily="2" charset="0"/>
                <a:ea typeface="Comic Sans MS"/>
                <a:cs typeface="Comic Sans MS"/>
                <a:sym typeface="Comic Sans MS"/>
              </a:rPr>
              <a:t>Stannington</a:t>
            </a:r>
            <a:r>
              <a:rPr lang="en-US" sz="1900" dirty="0">
                <a:solidFill>
                  <a:schemeClr val="dk1"/>
                </a:solidFill>
                <a:latin typeface="Twinkl Cursive Unlooped Thin" panose="02000000000000000000" pitchFamily="2" charset="0"/>
                <a:ea typeface="Comic Sans MS"/>
                <a:cs typeface="Comic Sans MS"/>
                <a:sym typeface="Comic Sans MS"/>
              </a:rPr>
              <a:t> Stay Safe team teach the rest of their class how to use the internet safely while they are having fun with it. </a:t>
            </a:r>
            <a:endParaRPr sz="1900" dirty="0">
              <a:solidFill>
                <a:schemeClr val="dk1"/>
              </a:solidFill>
              <a:latin typeface="Twinkl Cursive Unlooped Thin" panose="02000000000000000000" pitchFamily="2" charset="0"/>
              <a:ea typeface="Comic Sans MS"/>
              <a:cs typeface="Comic Sans MS"/>
              <a:sym typeface="Comic Sans MS"/>
            </a:endParaRPr>
          </a:p>
          <a:p>
            <a:pPr marL="0" lvl="0" indent="0" algn="l" rtl="0">
              <a:lnSpc>
                <a:spcPct val="115000"/>
              </a:lnSpc>
              <a:spcBef>
                <a:spcPts val="360"/>
              </a:spcBef>
              <a:spcAft>
                <a:spcPts val="0"/>
              </a:spcAft>
              <a:buSzPts val="1800"/>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8867d082d9_0_586"/>
          <p:cNvSpPr txBox="1">
            <a:spLocks noGrp="1"/>
          </p:cNvSpPr>
          <p:nvPr>
            <p:ph type="title"/>
          </p:nvPr>
        </p:nvSpPr>
        <p:spPr>
          <a:xfrm>
            <a:off x="685800" y="152400"/>
            <a:ext cx="6870600" cy="5817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a:latin typeface="Arial"/>
                <a:ea typeface="Arial"/>
                <a:cs typeface="Arial"/>
                <a:sym typeface="Arial"/>
              </a:rPr>
              <a:t>PSHE</a:t>
            </a:r>
            <a:endParaRPr>
              <a:latin typeface="Arial"/>
              <a:ea typeface="Arial"/>
              <a:cs typeface="Arial"/>
              <a:sym typeface="Arial"/>
            </a:endParaRPr>
          </a:p>
        </p:txBody>
      </p:sp>
      <p:sp>
        <p:nvSpPr>
          <p:cNvPr id="189" name="Google Shape;189;g8867d082d9_0_586"/>
          <p:cNvSpPr txBox="1">
            <a:spLocks noGrp="1"/>
          </p:cNvSpPr>
          <p:nvPr>
            <p:ph idx="1"/>
          </p:nvPr>
        </p:nvSpPr>
        <p:spPr>
          <a:xfrm>
            <a:off x="685800" y="656041"/>
            <a:ext cx="7696200" cy="4752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dirty="0">
                <a:solidFill>
                  <a:srgbClr val="000000"/>
                </a:solidFill>
                <a:latin typeface="Twinkl Cursive Unlooped Thin" panose="02000000000000000000" pitchFamily="2" charset="0"/>
                <a:ea typeface="Comic Sans MS"/>
                <a:cs typeface="Comic Sans MS"/>
                <a:sym typeface="Comic Sans MS"/>
              </a:rPr>
              <a:t>During our PSHE (personal, social, health and economic education) sessions we cover skills for staying healthy and safe and for behaving well. </a:t>
            </a:r>
            <a:endParaRPr dirty="0">
              <a:solidFill>
                <a:srgbClr val="000000"/>
              </a:solidFill>
              <a:latin typeface="Twinkl Cursive Unlooped Thin" panose="02000000000000000000" pitchFamily="2" charset="0"/>
              <a:ea typeface="Comic Sans MS"/>
              <a:cs typeface="Comic Sans MS"/>
              <a:sym typeface="Comic Sans MS"/>
            </a:endParaRPr>
          </a:p>
          <a:p>
            <a:pPr marL="0" lvl="0" indent="0" algn="l" rtl="0">
              <a:lnSpc>
                <a:spcPct val="115000"/>
              </a:lnSpc>
              <a:spcBef>
                <a:spcPts val="1000"/>
              </a:spcBef>
              <a:spcAft>
                <a:spcPts val="0"/>
              </a:spcAft>
              <a:buClr>
                <a:schemeClr val="dk1"/>
              </a:buClr>
              <a:buSzPts val="1100"/>
              <a:buFont typeface="Arial"/>
              <a:buNone/>
            </a:pPr>
            <a:r>
              <a:rPr lang="en-US" dirty="0">
                <a:solidFill>
                  <a:srgbClr val="000000"/>
                </a:solidFill>
                <a:latin typeface="Twinkl Cursive Unlooped Thin" panose="02000000000000000000" pitchFamily="2" charset="0"/>
                <a:ea typeface="Comic Sans MS"/>
                <a:cs typeface="Comic Sans MS"/>
                <a:sym typeface="Comic Sans MS"/>
              </a:rPr>
              <a:t>Children are given opportunities to show they can take some responsibility for themselves and their environment. They begin to learn about their own and other peoples’ feelings and become aware of the views, needs and rights of others. They will also learn social skills such as how to share, take turns, play, help others, resolve simple arguments and resist bullying.</a:t>
            </a:r>
            <a:endParaRPr dirty="0">
              <a:solidFill>
                <a:srgbClr val="000000"/>
              </a:solidFill>
              <a:latin typeface="Twinkl Cursive Unlooped Thin" panose="02000000000000000000" pitchFamily="2" charset="0"/>
              <a:ea typeface="Comic Sans MS"/>
              <a:cs typeface="Comic Sans MS"/>
              <a:sym typeface="Comic Sans MS"/>
            </a:endParaRPr>
          </a:p>
          <a:p>
            <a:pPr marL="0" lvl="0" indent="0" algn="l" rtl="0">
              <a:lnSpc>
                <a:spcPct val="115000"/>
              </a:lnSpc>
              <a:spcBef>
                <a:spcPts val="1000"/>
              </a:spcBef>
              <a:spcAft>
                <a:spcPts val="0"/>
              </a:spcAft>
              <a:buClr>
                <a:schemeClr val="dk1"/>
              </a:buClr>
              <a:buSzPts val="1100"/>
              <a:buFont typeface="Arial"/>
              <a:buNone/>
            </a:pPr>
            <a:r>
              <a:rPr lang="en-US" dirty="0">
                <a:solidFill>
                  <a:srgbClr val="000000"/>
                </a:solidFill>
                <a:latin typeface="Twinkl Cursive Unlooped Thin" panose="02000000000000000000" pitchFamily="2" charset="0"/>
                <a:ea typeface="Comic Sans MS"/>
                <a:cs typeface="Comic Sans MS"/>
                <a:sym typeface="Comic Sans MS"/>
              </a:rPr>
              <a:t>The children will also take part in </a:t>
            </a:r>
            <a:r>
              <a:rPr lang="en-US" b="1" dirty="0">
                <a:solidFill>
                  <a:srgbClr val="000000"/>
                </a:solidFill>
                <a:latin typeface="Twinkl Cursive Unlooped Thin" panose="02000000000000000000" pitchFamily="2" charset="0"/>
                <a:ea typeface="Comic Sans MS"/>
                <a:cs typeface="Comic Sans MS"/>
                <a:sym typeface="Comic Sans MS"/>
              </a:rPr>
              <a:t>‘Reflect-Ed’ </a:t>
            </a:r>
            <a:r>
              <a:rPr lang="en-US" dirty="0">
                <a:solidFill>
                  <a:srgbClr val="000000"/>
                </a:solidFill>
                <a:latin typeface="Twinkl Cursive Unlooped Thin" panose="02000000000000000000" pitchFamily="2" charset="0"/>
                <a:ea typeface="Comic Sans MS"/>
                <a:cs typeface="Comic Sans MS"/>
                <a:sym typeface="Comic Sans MS"/>
              </a:rPr>
              <a:t>sessions, which help to develop an understanding of metacognition</a:t>
            </a:r>
            <a:r>
              <a:rPr lang="en-US" b="1" dirty="0">
                <a:solidFill>
                  <a:srgbClr val="000000"/>
                </a:solidFill>
                <a:latin typeface="Twinkl Cursive Unlooped Thin" panose="02000000000000000000" pitchFamily="2" charset="0"/>
                <a:ea typeface="Comic Sans MS"/>
                <a:cs typeface="Comic Sans MS"/>
                <a:sym typeface="Comic Sans MS"/>
              </a:rPr>
              <a:t>*</a:t>
            </a:r>
            <a:r>
              <a:rPr lang="en-US" dirty="0">
                <a:solidFill>
                  <a:srgbClr val="000000"/>
                </a:solidFill>
                <a:latin typeface="Twinkl Cursive Unlooped Thin" panose="02000000000000000000" pitchFamily="2" charset="0"/>
                <a:ea typeface="Comic Sans MS"/>
                <a:cs typeface="Comic Sans MS"/>
                <a:sym typeface="Comic Sans MS"/>
              </a:rPr>
              <a:t> and build their resilience as learners. These sessions support them with understanding the different ways in which we learn, as well as helping them to reflect on, monitor and manage their own learning. We also focus on Zones of Regulation which helps children to identify how they are feeling, why they are feeling like this and strategies to support them with different emotions.</a:t>
            </a:r>
            <a:endParaRPr dirty="0">
              <a:solidFill>
                <a:srgbClr val="000000"/>
              </a:solidFill>
              <a:latin typeface="Twinkl Cursive Unlooped Thin" panose="02000000000000000000" pitchFamily="2" charset="0"/>
              <a:ea typeface="Comic Sans MS"/>
              <a:cs typeface="Comic Sans MS"/>
              <a:sym typeface="Comic Sans MS"/>
            </a:endParaRPr>
          </a:p>
          <a:p>
            <a:pPr marL="0" lvl="0" indent="0" algn="l" rtl="0">
              <a:lnSpc>
                <a:spcPct val="115000"/>
              </a:lnSpc>
              <a:spcBef>
                <a:spcPts val="1000"/>
              </a:spcBef>
              <a:spcAft>
                <a:spcPts val="0"/>
              </a:spcAft>
              <a:buClr>
                <a:schemeClr val="dk1"/>
              </a:buClr>
              <a:buSzPts val="1100"/>
              <a:buFont typeface="Arial"/>
              <a:buNone/>
            </a:pPr>
            <a:r>
              <a:rPr lang="en-US" b="1" dirty="0">
                <a:solidFill>
                  <a:srgbClr val="000000"/>
                </a:solidFill>
                <a:latin typeface="Twinkl Cursive Unlooped Thin" panose="02000000000000000000" pitchFamily="2" charset="0"/>
                <a:ea typeface="Comic Sans MS"/>
                <a:cs typeface="Comic Sans MS"/>
                <a:sym typeface="Comic Sans MS"/>
              </a:rPr>
              <a:t>* Metacognition</a:t>
            </a:r>
            <a:r>
              <a:rPr lang="en-US" dirty="0">
                <a:solidFill>
                  <a:srgbClr val="000000"/>
                </a:solidFill>
                <a:latin typeface="Twinkl Cursive Unlooped Thin" panose="02000000000000000000" pitchFamily="2" charset="0"/>
                <a:ea typeface="Comic Sans MS"/>
                <a:cs typeface="Comic Sans MS"/>
                <a:sym typeface="Comic Sans MS"/>
              </a:rPr>
              <a:t>  - a critical awareness of a) one's thinking and learning and b) oneself as a thinker and learner.  </a:t>
            </a:r>
            <a:endParaRPr dirty="0">
              <a:solidFill>
                <a:srgbClr val="000000"/>
              </a:solidFill>
              <a:latin typeface="Twinkl Cursive Unlooped Thin" panose="02000000000000000000" pitchFamily="2" charset="0"/>
              <a:ea typeface="Comic Sans MS"/>
              <a:cs typeface="Comic Sans MS"/>
              <a:sym typeface="Comic Sans MS"/>
            </a:endParaRPr>
          </a:p>
          <a:p>
            <a:pPr marL="0" lvl="0" indent="0" algn="l" rtl="0">
              <a:lnSpc>
                <a:spcPct val="115000"/>
              </a:lnSpc>
              <a:spcBef>
                <a:spcPts val="360"/>
              </a:spcBef>
              <a:spcAft>
                <a:spcPts val="0"/>
              </a:spcAft>
              <a:buSzPts val="1800"/>
              <a:buNone/>
            </a:pPr>
            <a:endParaRPr sz="1400" dirty="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8867d082d9_0_594"/>
          <p:cNvSpPr txBox="1">
            <a:spLocks noGrp="1"/>
          </p:cNvSpPr>
          <p:nvPr>
            <p:ph type="title"/>
          </p:nvPr>
        </p:nvSpPr>
        <p:spPr>
          <a:xfrm>
            <a:off x="685800" y="152400"/>
            <a:ext cx="6870600" cy="6714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dirty="0">
                <a:latin typeface="Twinkl Cursive Unlooped Thin" panose="02000000000000000000" pitchFamily="2" charset="0"/>
              </a:rPr>
              <a:t>RE</a:t>
            </a:r>
            <a:endParaRPr dirty="0">
              <a:latin typeface="Twinkl Cursive Unlooped Thin" panose="02000000000000000000" pitchFamily="2" charset="0"/>
            </a:endParaRPr>
          </a:p>
        </p:txBody>
      </p:sp>
      <p:sp>
        <p:nvSpPr>
          <p:cNvPr id="195" name="Google Shape;195;g8867d082d9_0_594"/>
          <p:cNvSpPr txBox="1">
            <a:spLocks noGrp="1"/>
          </p:cNvSpPr>
          <p:nvPr>
            <p:ph idx="1"/>
          </p:nvPr>
        </p:nvSpPr>
        <p:spPr>
          <a:xfrm>
            <a:off x="685800" y="823800"/>
            <a:ext cx="7696200" cy="5407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dirty="0">
                <a:solidFill>
                  <a:schemeClr val="dk1"/>
                </a:solidFill>
                <a:latin typeface="Twinkl Cursive Unlooped Thin" panose="02000000000000000000" pitchFamily="2" charset="0"/>
                <a:ea typeface="Comic Sans MS"/>
                <a:cs typeface="Comic Sans MS"/>
                <a:sym typeface="Comic Sans MS"/>
              </a:rPr>
              <a:t>As part of RE children develop their knowledge and understanding of principal religions and worldviews. They learn to use subject-specific vocabulary, ask questions and begin to express their own views in response to what they’re taught.</a:t>
            </a:r>
            <a:endParaRPr dirty="0">
              <a:solidFill>
                <a:schemeClr val="dk1"/>
              </a:solidFill>
              <a:latin typeface="Twinkl Cursive Unlooped Thin" panose="02000000000000000000" pitchFamily="2" charset="0"/>
              <a:ea typeface="Comic Sans MS"/>
              <a:cs typeface="Comic Sans MS"/>
              <a:sym typeface="Comic Sans MS"/>
            </a:endParaRPr>
          </a:p>
          <a:p>
            <a:pPr marL="0" lvl="0" indent="0" algn="l" rtl="0">
              <a:lnSpc>
                <a:spcPct val="115000"/>
              </a:lnSpc>
              <a:spcBef>
                <a:spcPts val="1000"/>
              </a:spcBef>
              <a:spcAft>
                <a:spcPts val="0"/>
              </a:spcAft>
              <a:buClr>
                <a:schemeClr val="dk1"/>
              </a:buClr>
              <a:buSzPts val="1100"/>
              <a:buFont typeface="Arial"/>
              <a:buNone/>
            </a:pPr>
            <a:r>
              <a:rPr lang="en-US" dirty="0">
                <a:solidFill>
                  <a:schemeClr val="dk1"/>
                </a:solidFill>
                <a:latin typeface="Twinkl Cursive Unlooped Thin" panose="02000000000000000000" pitchFamily="2" charset="0"/>
                <a:ea typeface="Comic Sans MS"/>
                <a:cs typeface="Comic Sans MS"/>
                <a:sym typeface="Comic Sans MS"/>
              </a:rPr>
              <a:t>This includes:</a:t>
            </a:r>
            <a:endParaRPr dirty="0">
              <a:solidFill>
                <a:schemeClr val="dk1"/>
              </a:solidFill>
              <a:latin typeface="Twinkl Cursive Unlooped Thin" panose="02000000000000000000" pitchFamily="2" charset="0"/>
              <a:ea typeface="Comic Sans MS"/>
              <a:cs typeface="Comic Sans MS"/>
              <a:sym typeface="Comic Sans MS"/>
            </a:endParaRPr>
          </a:p>
          <a:p>
            <a:pPr marL="0" lvl="0" indent="0" algn="l" rtl="0">
              <a:lnSpc>
                <a:spcPct val="115000"/>
              </a:lnSpc>
              <a:spcBef>
                <a:spcPts val="1000"/>
              </a:spcBef>
              <a:spcAft>
                <a:spcPts val="0"/>
              </a:spcAft>
              <a:buClr>
                <a:schemeClr val="dk1"/>
              </a:buClr>
              <a:buSzPts val="1100"/>
              <a:buFont typeface="Arial"/>
              <a:buNone/>
            </a:pPr>
            <a:r>
              <a:rPr lang="en-US" dirty="0">
                <a:solidFill>
                  <a:schemeClr val="dk1"/>
                </a:solidFill>
                <a:latin typeface="Twinkl Cursive Unlooped Thin" panose="02000000000000000000" pitchFamily="2" charset="0"/>
                <a:ea typeface="Comic Sans MS"/>
                <a:cs typeface="Comic Sans MS"/>
                <a:sym typeface="Comic Sans MS"/>
              </a:rPr>
              <a:t>Learning about including festivals, places of worship, rituals and ways of life, in order to find out about the meanings behind them.</a:t>
            </a:r>
            <a:endParaRPr dirty="0">
              <a:solidFill>
                <a:schemeClr val="dk1"/>
              </a:solidFill>
              <a:latin typeface="Twinkl Cursive Unlooped Thin" panose="02000000000000000000" pitchFamily="2" charset="0"/>
              <a:ea typeface="Comic Sans MS"/>
              <a:cs typeface="Comic Sans MS"/>
              <a:sym typeface="Comic Sans MS"/>
            </a:endParaRPr>
          </a:p>
          <a:p>
            <a:pPr marL="0" lvl="0" indent="0" algn="l" rtl="0">
              <a:lnSpc>
                <a:spcPct val="115000"/>
              </a:lnSpc>
              <a:spcBef>
                <a:spcPts val="1000"/>
              </a:spcBef>
              <a:spcAft>
                <a:spcPts val="0"/>
              </a:spcAft>
              <a:buClr>
                <a:schemeClr val="dk1"/>
              </a:buClr>
              <a:buSzPts val="1100"/>
              <a:buFont typeface="Arial"/>
              <a:buNone/>
            </a:pPr>
            <a:r>
              <a:rPr lang="en-US" dirty="0">
                <a:solidFill>
                  <a:schemeClr val="dk1"/>
                </a:solidFill>
                <a:latin typeface="Twinkl Cursive Unlooped Thin" panose="02000000000000000000" pitchFamily="2" charset="0"/>
                <a:ea typeface="Comic Sans MS"/>
                <a:cs typeface="Comic Sans MS"/>
                <a:sym typeface="Comic Sans MS"/>
              </a:rPr>
              <a:t>Retelling and exploring the meanings of some religious and moral stories.</a:t>
            </a:r>
            <a:endParaRPr dirty="0">
              <a:solidFill>
                <a:schemeClr val="dk1"/>
              </a:solidFill>
              <a:latin typeface="Twinkl Cursive Unlooped Thin" panose="02000000000000000000" pitchFamily="2" charset="0"/>
              <a:ea typeface="Comic Sans MS"/>
              <a:cs typeface="Comic Sans MS"/>
              <a:sym typeface="Comic Sans MS"/>
            </a:endParaRPr>
          </a:p>
          <a:p>
            <a:pPr marL="0" lvl="0" indent="0" algn="l" rtl="0">
              <a:lnSpc>
                <a:spcPct val="115000"/>
              </a:lnSpc>
              <a:spcBef>
                <a:spcPts val="1000"/>
              </a:spcBef>
              <a:spcAft>
                <a:spcPts val="0"/>
              </a:spcAft>
              <a:buClr>
                <a:schemeClr val="dk1"/>
              </a:buClr>
              <a:buSzPts val="1100"/>
              <a:buFont typeface="Arial"/>
              <a:buNone/>
            </a:pPr>
            <a:r>
              <a:rPr lang="en-US" dirty="0" err="1">
                <a:solidFill>
                  <a:schemeClr val="dk1"/>
                </a:solidFill>
                <a:latin typeface="Twinkl Cursive Unlooped Thin" panose="02000000000000000000" pitchFamily="2" charset="0"/>
                <a:ea typeface="Comic Sans MS"/>
                <a:cs typeface="Comic Sans MS"/>
                <a:sym typeface="Comic Sans MS"/>
              </a:rPr>
              <a:t>Recognising</a:t>
            </a:r>
            <a:r>
              <a:rPr lang="en-US" dirty="0">
                <a:solidFill>
                  <a:schemeClr val="dk1"/>
                </a:solidFill>
                <a:latin typeface="Twinkl Cursive Unlooped Thin" panose="02000000000000000000" pitchFamily="2" charset="0"/>
                <a:ea typeface="Comic Sans MS"/>
                <a:cs typeface="Comic Sans MS"/>
                <a:sym typeface="Comic Sans MS"/>
              </a:rPr>
              <a:t> some of the symbols and actions that express a religious community’s way of life and looking at similarities between them.</a:t>
            </a:r>
            <a:endParaRPr dirty="0">
              <a:solidFill>
                <a:schemeClr val="dk1"/>
              </a:solidFill>
              <a:latin typeface="Twinkl Cursive Unlooped Thin" panose="02000000000000000000" pitchFamily="2" charset="0"/>
              <a:ea typeface="Comic Sans MS"/>
              <a:cs typeface="Comic Sans MS"/>
              <a:sym typeface="Comic Sans MS"/>
            </a:endParaRPr>
          </a:p>
          <a:p>
            <a:pPr marL="0" lvl="0" indent="0" algn="l" rtl="0">
              <a:lnSpc>
                <a:spcPct val="115000"/>
              </a:lnSpc>
              <a:spcBef>
                <a:spcPts val="1000"/>
              </a:spcBef>
              <a:spcAft>
                <a:spcPts val="0"/>
              </a:spcAft>
              <a:buClr>
                <a:schemeClr val="dk1"/>
              </a:buClr>
              <a:buSzPts val="1100"/>
              <a:buFont typeface="Arial"/>
              <a:buNone/>
            </a:pPr>
            <a:r>
              <a:rPr lang="en-US" dirty="0">
                <a:solidFill>
                  <a:schemeClr val="dk1"/>
                </a:solidFill>
                <a:latin typeface="Twinkl Cursive Unlooped Thin" panose="02000000000000000000" pitchFamily="2" charset="0"/>
                <a:ea typeface="Comic Sans MS"/>
                <a:cs typeface="Comic Sans MS"/>
                <a:sym typeface="Comic Sans MS"/>
              </a:rPr>
              <a:t>We hope to have educational visits to </a:t>
            </a:r>
            <a:r>
              <a:rPr lang="en-US" dirty="0" err="1">
                <a:solidFill>
                  <a:schemeClr val="dk1"/>
                </a:solidFill>
                <a:latin typeface="Twinkl Cursive Unlooped Thin" panose="02000000000000000000" pitchFamily="2" charset="0"/>
                <a:ea typeface="Comic Sans MS"/>
                <a:cs typeface="Comic Sans MS"/>
                <a:sym typeface="Comic Sans MS"/>
              </a:rPr>
              <a:t>Stannington</a:t>
            </a:r>
            <a:r>
              <a:rPr lang="en-US" dirty="0">
                <a:solidFill>
                  <a:schemeClr val="dk1"/>
                </a:solidFill>
                <a:latin typeface="Twinkl Cursive Unlooped Thin" panose="02000000000000000000" pitchFamily="2" charset="0"/>
                <a:ea typeface="Comic Sans MS"/>
                <a:cs typeface="Comic Sans MS"/>
                <a:sym typeface="Comic Sans MS"/>
              </a:rPr>
              <a:t> Church.</a:t>
            </a:r>
            <a:endParaRPr sz="25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8867d082d9_0_600"/>
          <p:cNvSpPr txBox="1">
            <a:spLocks noGrp="1"/>
          </p:cNvSpPr>
          <p:nvPr>
            <p:ph type="title"/>
          </p:nvPr>
        </p:nvSpPr>
        <p:spPr>
          <a:xfrm>
            <a:off x="685800" y="152400"/>
            <a:ext cx="6870600" cy="7428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dirty="0">
                <a:latin typeface="Twinkl Cursive Unlooped Thin" panose="02000000000000000000" pitchFamily="2" charset="0"/>
              </a:rPr>
              <a:t>Music</a:t>
            </a:r>
            <a:endParaRPr dirty="0">
              <a:latin typeface="Twinkl Cursive Unlooped Thin" panose="02000000000000000000" pitchFamily="2" charset="0"/>
            </a:endParaRPr>
          </a:p>
        </p:txBody>
      </p:sp>
      <p:sp>
        <p:nvSpPr>
          <p:cNvPr id="201" name="Google Shape;201;g8867d082d9_0_600"/>
          <p:cNvSpPr txBox="1">
            <a:spLocks noGrp="1"/>
          </p:cNvSpPr>
          <p:nvPr>
            <p:ph idx="1"/>
          </p:nvPr>
        </p:nvSpPr>
        <p:spPr>
          <a:xfrm>
            <a:off x="685800" y="895200"/>
            <a:ext cx="7696200" cy="4591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SzPts val="1800"/>
              <a:buNone/>
            </a:pPr>
            <a:r>
              <a:rPr lang="en-US" sz="2000" dirty="0">
                <a:solidFill>
                  <a:schemeClr val="dk1"/>
                </a:solidFill>
                <a:latin typeface="Twinkl Cursive Unlooped Thin" panose="02000000000000000000" pitchFamily="2" charset="0"/>
                <a:ea typeface="Comic Sans MS"/>
                <a:cs typeface="Comic Sans MS"/>
                <a:sym typeface="Comic Sans MS"/>
              </a:rPr>
              <a:t>During music sessions we focus on developing the children's capacity to listen carefully and respond physically to a wide range of different kinds of music. Your child will play musical instruments and sing a variety of songs from memory, adding accompaniments and creating short compositions. Children also explore the way sounds and silence can create different moods and effects.</a:t>
            </a:r>
            <a:endParaRPr sz="2000" dirty="0">
              <a:solidFill>
                <a:schemeClr val="dk1"/>
              </a:solidFill>
              <a:latin typeface="Twinkl Cursive Unlooped Thin" panose="02000000000000000000" pitchFamily="2" charset="0"/>
              <a:ea typeface="Comic Sans MS"/>
              <a:cs typeface="Comic Sans MS"/>
              <a:sym typeface="Comic Sans MS"/>
            </a:endParaRPr>
          </a:p>
          <a:p>
            <a:pPr marL="0" lvl="0" indent="0" algn="l" rtl="0">
              <a:lnSpc>
                <a:spcPct val="115000"/>
              </a:lnSpc>
              <a:spcBef>
                <a:spcPts val="1000"/>
              </a:spcBef>
              <a:spcAft>
                <a:spcPts val="0"/>
              </a:spcAft>
              <a:buSzPts val="1800"/>
              <a:buNone/>
            </a:pPr>
            <a:endParaRPr sz="2000" dirty="0">
              <a:solidFill>
                <a:schemeClr val="dk1"/>
              </a:solidFill>
              <a:latin typeface="Twinkl Cursive Unlooped Thin" panose="02000000000000000000" pitchFamily="2" charset="0"/>
              <a:ea typeface="Comic Sans MS"/>
              <a:cs typeface="Comic Sans MS"/>
              <a:sym typeface="Comic Sans MS"/>
            </a:endParaRPr>
          </a:p>
          <a:p>
            <a:pPr marL="0" lvl="0" indent="0">
              <a:lnSpc>
                <a:spcPct val="115000"/>
              </a:lnSpc>
              <a:buClr>
                <a:schemeClr val="dk1"/>
              </a:buClr>
              <a:buSzPts val="1100"/>
              <a:buNone/>
            </a:pPr>
            <a:r>
              <a:rPr lang="en-US" sz="2000" dirty="0">
                <a:solidFill>
                  <a:schemeClr val="dk1"/>
                </a:solidFill>
                <a:latin typeface="Twinkl Cursive Unlooped Thin" panose="02000000000000000000" pitchFamily="2" charset="0"/>
                <a:ea typeface="Comic Sans MS"/>
                <a:cs typeface="Comic Sans MS"/>
                <a:sym typeface="Comic Sans MS"/>
              </a:rPr>
              <a:t>In Year 1 children will also learn how to play the recorders! These can be purchased from school for around £5 or you can purchase your own descant recorder.</a:t>
            </a:r>
            <a:endParaRPr sz="2000" dirty="0">
              <a:solidFill>
                <a:schemeClr val="dk1"/>
              </a:solidFill>
              <a:latin typeface="Twinkl Cursive Unlooped Thin" panose="02000000000000000000" pitchFamily="2" charset="0"/>
              <a:ea typeface="Comic Sans MS"/>
              <a:cs typeface="Comic Sans MS"/>
              <a:sym typeface="Comic Sans MS"/>
            </a:endParaRPr>
          </a:p>
          <a:p>
            <a:pPr marL="0" lvl="0" indent="0" algn="l" rtl="0">
              <a:lnSpc>
                <a:spcPct val="115000"/>
              </a:lnSpc>
              <a:spcBef>
                <a:spcPts val="360"/>
              </a:spcBef>
              <a:spcAft>
                <a:spcPts val="0"/>
              </a:spcAft>
              <a:buSzPts val="1800"/>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8867d082d9_0_605"/>
          <p:cNvSpPr txBox="1">
            <a:spLocks noGrp="1"/>
          </p:cNvSpPr>
          <p:nvPr>
            <p:ph type="title"/>
          </p:nvPr>
        </p:nvSpPr>
        <p:spPr>
          <a:xfrm>
            <a:off x="685800" y="152400"/>
            <a:ext cx="6870600" cy="6354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dirty="0">
                <a:latin typeface="Twinkl Cursive Unlooped Thin" panose="02000000000000000000" pitchFamily="2" charset="0"/>
                <a:sym typeface="Arial"/>
              </a:rPr>
              <a:t>Theme Weeks</a:t>
            </a:r>
            <a:endParaRPr dirty="0">
              <a:latin typeface="Twinkl Cursive Unlooped Thin" panose="02000000000000000000" pitchFamily="2" charset="0"/>
              <a:sym typeface="Arial"/>
            </a:endParaRPr>
          </a:p>
        </p:txBody>
      </p:sp>
      <p:sp>
        <p:nvSpPr>
          <p:cNvPr id="207" name="Google Shape;207;g8867d082d9_0_605"/>
          <p:cNvSpPr txBox="1">
            <a:spLocks noGrp="1"/>
          </p:cNvSpPr>
          <p:nvPr>
            <p:ph idx="1"/>
          </p:nvPr>
        </p:nvSpPr>
        <p:spPr>
          <a:xfrm>
            <a:off x="685800" y="897675"/>
            <a:ext cx="7696200" cy="4187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sz="2000" dirty="0">
                <a:solidFill>
                  <a:schemeClr val="dk1"/>
                </a:solidFill>
                <a:latin typeface="Twinkl Cursive Unlooped Thin" panose="02000000000000000000" pitchFamily="2" charset="0"/>
                <a:ea typeface="Comic Sans MS"/>
                <a:cs typeface="Comic Sans MS"/>
                <a:sym typeface="Comic Sans MS"/>
              </a:rPr>
              <a:t>Throughout the year we have theme weeks to support and embed learning for certain subjects.</a:t>
            </a:r>
            <a:endParaRPr sz="2000" dirty="0">
              <a:solidFill>
                <a:schemeClr val="dk1"/>
              </a:solidFill>
              <a:latin typeface="Twinkl Cursive Unlooped Thin" panose="02000000000000000000" pitchFamily="2" charset="0"/>
              <a:ea typeface="Comic Sans MS"/>
              <a:cs typeface="Comic Sans MS"/>
              <a:sym typeface="Comic Sans MS"/>
            </a:endParaRPr>
          </a:p>
          <a:p>
            <a:pPr marL="0" lvl="0" indent="0" algn="l" rtl="0">
              <a:lnSpc>
                <a:spcPct val="115000"/>
              </a:lnSpc>
              <a:spcBef>
                <a:spcPts val="1000"/>
              </a:spcBef>
              <a:spcAft>
                <a:spcPts val="0"/>
              </a:spcAft>
              <a:buClr>
                <a:schemeClr val="dk1"/>
              </a:buClr>
              <a:buSzPts val="1100"/>
              <a:buFont typeface="Arial"/>
              <a:buNone/>
            </a:pPr>
            <a:r>
              <a:rPr lang="en-US" sz="2000" dirty="0">
                <a:solidFill>
                  <a:schemeClr val="dk1"/>
                </a:solidFill>
                <a:latin typeface="Twinkl Cursive Unlooped Thin" panose="02000000000000000000" pitchFamily="2" charset="0"/>
                <a:ea typeface="Comic Sans MS"/>
                <a:cs typeface="Comic Sans MS"/>
                <a:sym typeface="Comic Sans MS"/>
              </a:rPr>
              <a:t>This year the children took part in:</a:t>
            </a:r>
            <a:endParaRPr sz="2000" dirty="0">
              <a:solidFill>
                <a:schemeClr val="dk1"/>
              </a:solidFill>
              <a:latin typeface="Twinkl Cursive Unlooped Thin" panose="02000000000000000000" pitchFamily="2" charset="0"/>
              <a:ea typeface="Comic Sans MS"/>
              <a:cs typeface="Comic Sans MS"/>
              <a:sym typeface="Comic Sans MS"/>
            </a:endParaRPr>
          </a:p>
          <a:p>
            <a:pPr marL="0" lvl="0" indent="0" algn="l" rtl="0">
              <a:lnSpc>
                <a:spcPct val="115000"/>
              </a:lnSpc>
              <a:spcBef>
                <a:spcPts val="1000"/>
              </a:spcBef>
              <a:spcAft>
                <a:spcPts val="0"/>
              </a:spcAft>
              <a:buSzPts val="1800"/>
              <a:buNone/>
            </a:pPr>
            <a:r>
              <a:rPr lang="en-US" sz="2000" dirty="0">
                <a:solidFill>
                  <a:schemeClr val="dk1"/>
                </a:solidFill>
                <a:latin typeface="Twinkl Cursive Unlooped Thin" panose="02000000000000000000" pitchFamily="2" charset="0"/>
                <a:ea typeface="Comic Sans MS"/>
                <a:cs typeface="Comic Sans MS"/>
                <a:sym typeface="Comic Sans MS"/>
              </a:rPr>
              <a:t>Art’s Week – the children learnt how to create a collage in the style of Hannah Hock. They looked at the work of Damien </a:t>
            </a:r>
            <a:r>
              <a:rPr lang="en-US" sz="2000" dirty="0" err="1">
                <a:solidFill>
                  <a:schemeClr val="dk1"/>
                </a:solidFill>
                <a:latin typeface="Twinkl Cursive Unlooped Thin" panose="02000000000000000000" pitchFamily="2" charset="0"/>
                <a:ea typeface="Comic Sans MS"/>
                <a:cs typeface="Comic Sans MS"/>
                <a:sym typeface="Comic Sans MS"/>
              </a:rPr>
              <a:t>Hirst</a:t>
            </a:r>
            <a:r>
              <a:rPr lang="en-US" sz="2000" dirty="0">
                <a:solidFill>
                  <a:schemeClr val="dk1"/>
                </a:solidFill>
                <a:latin typeface="Twinkl Cursive Unlooped Thin" panose="02000000000000000000" pitchFamily="2" charset="0"/>
                <a:ea typeface="Comic Sans MS"/>
                <a:cs typeface="Comic Sans MS"/>
                <a:sym typeface="Comic Sans MS"/>
              </a:rPr>
              <a:t> and printed their own designs onto a t shirt.</a:t>
            </a:r>
            <a:endParaRPr dirty="0">
              <a:latin typeface="Twinkl Cursive Unlooped Thin" panose="02000000000000000000" pitchFamily="2" charset="0"/>
              <a:ea typeface="Comic Sans MS"/>
              <a:cs typeface="Comic Sans MS"/>
              <a:sym typeface="Comic Sans MS"/>
            </a:endParaRPr>
          </a:p>
          <a:p>
            <a:pPr marL="0" lvl="0" indent="0" algn="l" rtl="0">
              <a:lnSpc>
                <a:spcPct val="115000"/>
              </a:lnSpc>
              <a:spcBef>
                <a:spcPts val="1000"/>
              </a:spcBef>
              <a:spcAft>
                <a:spcPts val="0"/>
              </a:spcAft>
              <a:buClr>
                <a:schemeClr val="dk1"/>
              </a:buClr>
              <a:buSzPts val="1100"/>
              <a:buFont typeface="Arial"/>
              <a:buNone/>
            </a:pPr>
            <a:r>
              <a:rPr lang="en-US" sz="2000" dirty="0">
                <a:solidFill>
                  <a:schemeClr val="dk1"/>
                </a:solidFill>
                <a:latin typeface="Twinkl Cursive Unlooped Thin" panose="02000000000000000000" pitchFamily="2" charset="0"/>
                <a:ea typeface="Comic Sans MS"/>
                <a:cs typeface="Comic Sans MS"/>
                <a:sym typeface="Comic Sans MS"/>
              </a:rPr>
              <a:t>Healthy week- the children explored all the ways we can stay healthy and made fruit kebabs!</a:t>
            </a:r>
            <a:endParaRPr sz="2000" dirty="0">
              <a:solidFill>
                <a:schemeClr val="dk1"/>
              </a:solidFill>
              <a:latin typeface="Twinkl Cursive Unlooped Thin" panose="02000000000000000000" pitchFamily="2" charset="0"/>
              <a:ea typeface="Comic Sans MS"/>
              <a:cs typeface="Comic Sans MS"/>
              <a:sym typeface="Comic Sans MS"/>
            </a:endParaRPr>
          </a:p>
          <a:p>
            <a:pPr marL="0" lvl="0" indent="0" algn="l" rtl="0">
              <a:lnSpc>
                <a:spcPct val="115000"/>
              </a:lnSpc>
              <a:spcBef>
                <a:spcPts val="1000"/>
              </a:spcBef>
              <a:spcAft>
                <a:spcPts val="0"/>
              </a:spcAft>
              <a:buClr>
                <a:schemeClr val="dk1"/>
              </a:buClr>
              <a:buSzPts val="1100"/>
              <a:buFont typeface="Arial"/>
              <a:buNone/>
            </a:pPr>
            <a:endParaRPr sz="2400" dirty="0">
              <a:solidFill>
                <a:schemeClr val="dk1"/>
              </a:solidFill>
              <a:latin typeface="Trebuchet MS"/>
              <a:ea typeface="Trebuchet MS"/>
              <a:cs typeface="Trebuchet MS"/>
              <a:sym typeface="Trebuchet MS"/>
            </a:endParaRPr>
          </a:p>
          <a:p>
            <a:pPr marL="0" lvl="0" indent="0" algn="l" rtl="0">
              <a:lnSpc>
                <a:spcPct val="115000"/>
              </a:lnSpc>
              <a:spcBef>
                <a:spcPts val="360"/>
              </a:spcBef>
              <a:spcAft>
                <a:spcPts val="0"/>
              </a:spcAft>
              <a:buSzPts val="1800"/>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8867d082d9_0_605"/>
          <p:cNvSpPr txBox="1">
            <a:spLocks noGrp="1"/>
          </p:cNvSpPr>
          <p:nvPr>
            <p:ph type="title"/>
          </p:nvPr>
        </p:nvSpPr>
        <p:spPr>
          <a:xfrm>
            <a:off x="685800" y="152400"/>
            <a:ext cx="6870600" cy="6354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dirty="0">
                <a:latin typeface="Twinkl Cursive Unlooped Thin" panose="02000000000000000000" pitchFamily="2" charset="0"/>
                <a:sym typeface="Arial"/>
              </a:rPr>
              <a:t>Education Visits</a:t>
            </a:r>
            <a:endParaRPr dirty="0">
              <a:latin typeface="Twinkl Cursive Unlooped Thin" panose="02000000000000000000" pitchFamily="2" charset="0"/>
              <a:sym typeface="Arial"/>
            </a:endParaRPr>
          </a:p>
        </p:txBody>
      </p:sp>
      <p:sp>
        <p:nvSpPr>
          <p:cNvPr id="207" name="Google Shape;207;g8867d082d9_0_605"/>
          <p:cNvSpPr txBox="1">
            <a:spLocks noGrp="1"/>
          </p:cNvSpPr>
          <p:nvPr>
            <p:ph idx="1"/>
          </p:nvPr>
        </p:nvSpPr>
        <p:spPr>
          <a:xfrm>
            <a:off x="685800" y="897675"/>
            <a:ext cx="7696200" cy="4187700"/>
          </a:xfrm>
          <a:prstGeom prst="rect">
            <a:avLst/>
          </a:prstGeom>
          <a:noFill/>
          <a:ln>
            <a:noFill/>
          </a:ln>
        </p:spPr>
        <p:txBody>
          <a:bodyPr spcFirstLastPara="1" wrap="square" lIns="91425" tIns="45700" rIns="91425" bIns="45700" anchor="t" anchorCtr="0">
            <a:noAutofit/>
          </a:bodyPr>
          <a:lstStyle/>
          <a:p>
            <a:pPr marL="0" indent="0">
              <a:lnSpc>
                <a:spcPct val="115000"/>
              </a:lnSpc>
              <a:buClr>
                <a:schemeClr val="dk1"/>
              </a:buClr>
              <a:buSzPts val="1100"/>
              <a:buNone/>
            </a:pPr>
            <a:r>
              <a:rPr lang="en-GB" sz="2400" dirty="0">
                <a:solidFill>
                  <a:schemeClr val="tx1"/>
                </a:solidFill>
                <a:latin typeface="Twinkl Cursive Unlooped" panose="02000000000000000000" pitchFamily="2" charset="0"/>
              </a:rPr>
              <a:t>We are hoping to have the following workshops and educational visits but this is only possible if we receive voluntary contributions from families. We have made the decision to have 2 in school workshops as these are likely to be around £5 and one educational visit which may be £20+.</a:t>
            </a:r>
          </a:p>
          <a:p>
            <a:pPr marL="0" lvl="0" indent="0" algn="l" rtl="0">
              <a:lnSpc>
                <a:spcPct val="115000"/>
              </a:lnSpc>
              <a:spcBef>
                <a:spcPts val="1000"/>
              </a:spcBef>
              <a:spcAft>
                <a:spcPts val="0"/>
              </a:spcAft>
              <a:buClr>
                <a:schemeClr val="dk1"/>
              </a:buClr>
              <a:buSzPts val="1100"/>
              <a:buFont typeface="Arial"/>
              <a:buNone/>
            </a:pPr>
            <a:endParaRPr sz="2400" dirty="0">
              <a:solidFill>
                <a:schemeClr val="dk1"/>
              </a:solidFill>
              <a:latin typeface="Trebuchet MS"/>
              <a:ea typeface="Trebuchet MS"/>
              <a:cs typeface="Trebuchet MS"/>
              <a:sym typeface="Trebuchet MS"/>
            </a:endParaRPr>
          </a:p>
          <a:p>
            <a:pPr marL="0" lvl="0" indent="0" algn="l" rtl="0">
              <a:lnSpc>
                <a:spcPct val="115000"/>
              </a:lnSpc>
              <a:spcBef>
                <a:spcPts val="360"/>
              </a:spcBef>
              <a:spcAft>
                <a:spcPts val="0"/>
              </a:spcAft>
              <a:buSzPts val="1800"/>
              <a:buNone/>
            </a:pPr>
            <a:r>
              <a:rPr lang="en-GB" sz="2400" dirty="0">
                <a:solidFill>
                  <a:schemeClr val="tx1"/>
                </a:solidFill>
                <a:latin typeface="Twinkl Cursive Unlooped" panose="02000000000000000000" pitchFamily="2" charset="0"/>
              </a:rPr>
              <a:t>Autumn – Toys workshop in school</a:t>
            </a:r>
          </a:p>
          <a:p>
            <a:pPr marL="0" lvl="0" indent="0" algn="l" rtl="0">
              <a:lnSpc>
                <a:spcPct val="115000"/>
              </a:lnSpc>
              <a:spcBef>
                <a:spcPts val="360"/>
              </a:spcBef>
              <a:spcAft>
                <a:spcPts val="0"/>
              </a:spcAft>
              <a:buSzPts val="1800"/>
              <a:buNone/>
            </a:pPr>
            <a:endParaRPr lang="en-GB" sz="2400" dirty="0">
              <a:solidFill>
                <a:schemeClr val="tx1"/>
              </a:solidFill>
              <a:latin typeface="Twinkl Cursive Unlooped" panose="02000000000000000000" pitchFamily="2" charset="0"/>
            </a:endParaRPr>
          </a:p>
          <a:p>
            <a:pPr marL="0" lvl="0" indent="0" algn="l" rtl="0">
              <a:lnSpc>
                <a:spcPct val="115000"/>
              </a:lnSpc>
              <a:spcBef>
                <a:spcPts val="360"/>
              </a:spcBef>
              <a:spcAft>
                <a:spcPts val="0"/>
              </a:spcAft>
              <a:buSzPts val="1800"/>
              <a:buNone/>
            </a:pPr>
            <a:r>
              <a:rPr lang="en-GB" sz="2400" dirty="0">
                <a:solidFill>
                  <a:schemeClr val="tx1"/>
                </a:solidFill>
                <a:latin typeface="Twinkl Cursive Unlooped" panose="02000000000000000000" pitchFamily="2" charset="0"/>
              </a:rPr>
              <a:t>Spring – Yorkshire Wildlife Park</a:t>
            </a:r>
          </a:p>
          <a:p>
            <a:pPr marL="0" lvl="0" indent="0" algn="l" rtl="0">
              <a:lnSpc>
                <a:spcPct val="115000"/>
              </a:lnSpc>
              <a:spcBef>
                <a:spcPts val="360"/>
              </a:spcBef>
              <a:spcAft>
                <a:spcPts val="0"/>
              </a:spcAft>
              <a:buSzPts val="1800"/>
              <a:buNone/>
            </a:pPr>
            <a:endParaRPr lang="en-GB" sz="2400" dirty="0">
              <a:solidFill>
                <a:schemeClr val="tx1"/>
              </a:solidFill>
              <a:latin typeface="Twinkl Cursive Unlooped" panose="02000000000000000000" pitchFamily="2" charset="0"/>
            </a:endParaRPr>
          </a:p>
          <a:p>
            <a:pPr marL="0" lvl="0" indent="0" algn="l" rtl="0">
              <a:lnSpc>
                <a:spcPct val="115000"/>
              </a:lnSpc>
              <a:spcBef>
                <a:spcPts val="360"/>
              </a:spcBef>
              <a:spcAft>
                <a:spcPts val="0"/>
              </a:spcAft>
              <a:buSzPts val="1800"/>
              <a:buNone/>
            </a:pPr>
            <a:r>
              <a:rPr lang="en-GB" sz="2400" dirty="0">
                <a:solidFill>
                  <a:schemeClr val="tx1"/>
                </a:solidFill>
                <a:latin typeface="Twinkl Cursive Unlooped" panose="02000000000000000000" pitchFamily="2" charset="0"/>
              </a:rPr>
              <a:t>Summer – Wonder dome workshop in school</a:t>
            </a:r>
          </a:p>
          <a:p>
            <a:pPr marL="0" lvl="0" indent="0" algn="l" rtl="0">
              <a:lnSpc>
                <a:spcPct val="115000"/>
              </a:lnSpc>
              <a:spcBef>
                <a:spcPts val="360"/>
              </a:spcBef>
              <a:spcAft>
                <a:spcPts val="0"/>
              </a:spcAft>
              <a:buSzPts val="1800"/>
              <a:buNone/>
            </a:pPr>
            <a:endParaRPr lang="en-GB" sz="2000" dirty="0">
              <a:solidFill>
                <a:schemeClr val="tx1"/>
              </a:solidFill>
              <a:latin typeface="Twinkl Cursive Unlooped" panose="02000000000000000000" pitchFamily="2" charset="0"/>
            </a:endParaRPr>
          </a:p>
        </p:txBody>
      </p:sp>
    </p:spTree>
    <p:extLst>
      <p:ext uri="{BB962C8B-B14F-4D97-AF65-F5344CB8AC3E}">
        <p14:creationId xmlns:p14="http://schemas.microsoft.com/office/powerpoint/2010/main" val="2642550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8867d082d9_0_612"/>
          <p:cNvSpPr txBox="1">
            <a:spLocks noGrp="1"/>
          </p:cNvSpPr>
          <p:nvPr>
            <p:ph type="title"/>
          </p:nvPr>
        </p:nvSpPr>
        <p:spPr>
          <a:xfrm>
            <a:off x="685800" y="152400"/>
            <a:ext cx="6870600" cy="8862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dirty="0">
                <a:latin typeface="Twinkl Cursive Unlooped Thin" panose="02000000000000000000" pitchFamily="2" charset="0"/>
              </a:rPr>
              <a:t>Forest Schools</a:t>
            </a:r>
            <a:endParaRPr dirty="0">
              <a:latin typeface="Twinkl Cursive Unlooped Thin" panose="02000000000000000000" pitchFamily="2" charset="0"/>
            </a:endParaRPr>
          </a:p>
        </p:txBody>
      </p:sp>
      <p:sp>
        <p:nvSpPr>
          <p:cNvPr id="213" name="Google Shape;213;g8867d082d9_0_612"/>
          <p:cNvSpPr txBox="1">
            <a:spLocks noGrp="1"/>
          </p:cNvSpPr>
          <p:nvPr>
            <p:ph idx="1"/>
          </p:nvPr>
        </p:nvSpPr>
        <p:spPr>
          <a:xfrm>
            <a:off x="560450" y="1202100"/>
            <a:ext cx="7696200" cy="5029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360"/>
              </a:spcBef>
              <a:spcAft>
                <a:spcPts val="0"/>
              </a:spcAft>
              <a:buClr>
                <a:schemeClr val="dk1"/>
              </a:buClr>
              <a:buSzPts val="1100"/>
              <a:buFont typeface="Arial"/>
              <a:buNone/>
            </a:pPr>
            <a:r>
              <a:rPr lang="en-US" sz="2800" dirty="0">
                <a:solidFill>
                  <a:schemeClr val="dk1"/>
                </a:solidFill>
                <a:latin typeface="Twinkl Cursive Unlooped Thin" panose="02000000000000000000" pitchFamily="2" charset="0"/>
                <a:ea typeface="Trebuchet MS"/>
                <a:cs typeface="Trebuchet MS"/>
                <a:sym typeface="Trebuchet MS"/>
              </a:rPr>
              <a:t>Forest School will continue, in Year 1 and this takes places in the Spring Term. This will still take place on a Friday. The children will continue to develop their knowledge of the outdoors as well as their scientific and art skills.</a:t>
            </a:r>
            <a:endParaRPr sz="2800" dirty="0">
              <a:solidFill>
                <a:schemeClr val="dk1"/>
              </a:solidFill>
              <a:latin typeface="Twinkl Cursive Unlooped Thin" panose="02000000000000000000" pitchFamily="2" charset="0"/>
              <a:ea typeface="Trebuchet MS"/>
              <a:cs typeface="Trebuchet MS"/>
              <a:sym typeface="Trebuchet MS"/>
            </a:endParaRPr>
          </a:p>
          <a:p>
            <a:pPr marL="0" lvl="0" indent="0" algn="l" rtl="0">
              <a:lnSpc>
                <a:spcPct val="115000"/>
              </a:lnSpc>
              <a:spcBef>
                <a:spcPts val="360"/>
              </a:spcBef>
              <a:spcAft>
                <a:spcPts val="0"/>
              </a:spcAft>
              <a:buClr>
                <a:schemeClr val="dk1"/>
              </a:buClr>
              <a:buSzPts val="1100"/>
              <a:buFont typeface="Arial"/>
              <a:buNone/>
            </a:pPr>
            <a:r>
              <a:rPr lang="en-US" sz="2800" dirty="0">
                <a:solidFill>
                  <a:schemeClr val="dk1"/>
                </a:solidFill>
                <a:latin typeface="Twinkl Cursive Unlooped Thin" panose="02000000000000000000" pitchFamily="2" charset="0"/>
                <a:ea typeface="Trebuchet MS"/>
                <a:cs typeface="Trebuchet MS"/>
                <a:sym typeface="Trebuchet MS"/>
              </a:rPr>
              <a:t>They will learn to work in a team and problem solve.</a:t>
            </a:r>
            <a:endParaRPr sz="2800" dirty="0">
              <a:solidFill>
                <a:schemeClr val="dk1"/>
              </a:solidFill>
              <a:latin typeface="Twinkl Cursive Unlooped Thin" panose="02000000000000000000" pitchFamily="2" charset="0"/>
              <a:ea typeface="Trebuchet MS"/>
              <a:cs typeface="Trebuchet MS"/>
              <a:sym typeface="Trebuchet MS"/>
            </a:endParaRPr>
          </a:p>
          <a:p>
            <a:pPr marL="0" lvl="0" indent="0" algn="l" rtl="0">
              <a:lnSpc>
                <a:spcPct val="115000"/>
              </a:lnSpc>
              <a:spcBef>
                <a:spcPts val="360"/>
              </a:spcBef>
              <a:spcAft>
                <a:spcPts val="0"/>
              </a:spcAft>
              <a:buSzPts val="1800"/>
              <a:buNone/>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8867d082d9_0_370"/>
          <p:cNvSpPr txBox="1">
            <a:spLocks noGrp="1"/>
          </p:cNvSpPr>
          <p:nvPr>
            <p:ph type="title"/>
          </p:nvPr>
        </p:nvSpPr>
        <p:spPr>
          <a:xfrm>
            <a:off x="685800" y="152400"/>
            <a:ext cx="6870600" cy="9042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dirty="0">
                <a:latin typeface="Twinkl Cursive Unlooped Thin" panose="02000000000000000000" pitchFamily="2" charset="0"/>
                <a:sym typeface="Arial"/>
              </a:rPr>
              <a:t>Home Reading</a:t>
            </a:r>
            <a:endParaRPr dirty="0">
              <a:latin typeface="Twinkl Cursive Unlooped Thin" panose="02000000000000000000" pitchFamily="2" charset="0"/>
              <a:sym typeface="Arial"/>
            </a:endParaRPr>
          </a:p>
        </p:txBody>
      </p:sp>
      <p:sp>
        <p:nvSpPr>
          <p:cNvPr id="159" name="Google Shape;159;g8867d082d9_0_370"/>
          <p:cNvSpPr txBox="1">
            <a:spLocks noGrp="1"/>
          </p:cNvSpPr>
          <p:nvPr>
            <p:ph idx="1"/>
          </p:nvPr>
        </p:nvSpPr>
        <p:spPr>
          <a:xfrm>
            <a:off x="685800" y="1056600"/>
            <a:ext cx="7696200" cy="5121176"/>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360"/>
              </a:spcBef>
              <a:spcAft>
                <a:spcPts val="0"/>
              </a:spcAft>
              <a:buSzPts val="1800"/>
              <a:buNone/>
            </a:pPr>
            <a:r>
              <a:rPr lang="en-US" sz="2000" dirty="0">
                <a:solidFill>
                  <a:srgbClr val="000000"/>
                </a:solidFill>
                <a:latin typeface="Twinkl Cursive Unlooped Thin" panose="02000000000000000000" pitchFamily="2" charset="0"/>
                <a:ea typeface="Comic Sans MS"/>
                <a:cs typeface="Comic Sans MS"/>
                <a:sym typeface="Comic Sans MS"/>
              </a:rPr>
              <a:t>Little and often is the best approach. Children who regularly read at least 3 times a week and are read to on a regular basis make the most progress each year, which is supported by national research. When reading with your child it is important to encourage fluency and questioning of the text.</a:t>
            </a:r>
          </a:p>
          <a:p>
            <a:pPr marL="0" lvl="0" indent="0" algn="l" rtl="0">
              <a:lnSpc>
                <a:spcPct val="115000"/>
              </a:lnSpc>
              <a:spcBef>
                <a:spcPts val="360"/>
              </a:spcBef>
              <a:spcAft>
                <a:spcPts val="0"/>
              </a:spcAft>
              <a:buSzPts val="1800"/>
              <a:buNone/>
            </a:pPr>
            <a:endParaRPr sz="2000" dirty="0">
              <a:solidFill>
                <a:srgbClr val="000000"/>
              </a:solidFill>
              <a:latin typeface="Twinkl Cursive Unlooped Thin" panose="02000000000000000000" pitchFamily="2" charset="0"/>
              <a:ea typeface="Comic Sans MS"/>
              <a:cs typeface="Comic Sans MS"/>
              <a:sym typeface="Comic Sans MS"/>
            </a:endParaRPr>
          </a:p>
          <a:p>
            <a:pPr marL="0" lvl="0" indent="0" algn="l" rtl="0">
              <a:lnSpc>
                <a:spcPct val="115000"/>
              </a:lnSpc>
              <a:spcBef>
                <a:spcPts val="360"/>
              </a:spcBef>
              <a:spcAft>
                <a:spcPts val="0"/>
              </a:spcAft>
              <a:buSzPts val="1800"/>
              <a:buNone/>
            </a:pPr>
            <a:r>
              <a:rPr lang="en-US" sz="2000" dirty="0">
                <a:solidFill>
                  <a:srgbClr val="000000"/>
                </a:solidFill>
                <a:latin typeface="Twinkl Cursive Unlooped Thin" panose="02000000000000000000" pitchFamily="2" charset="0"/>
                <a:ea typeface="Comic Sans MS"/>
                <a:cs typeface="Comic Sans MS"/>
                <a:sym typeface="Comic Sans MS"/>
              </a:rPr>
              <a:t>Children are given a reading diary that we ask you to write in to show when they have read at home. These are handed into school to be marked </a:t>
            </a:r>
            <a:r>
              <a:rPr lang="en-US" sz="2000" b="1" dirty="0">
                <a:solidFill>
                  <a:schemeClr val="tx1"/>
                </a:solidFill>
                <a:latin typeface="Twinkl Cursive Unlooped Thin" panose="02000000000000000000" pitchFamily="2" charset="0"/>
                <a:ea typeface="Comic Sans MS"/>
                <a:cs typeface="Comic Sans MS"/>
                <a:sym typeface="Comic Sans MS"/>
              </a:rPr>
              <a:t>every week on a Monday</a:t>
            </a:r>
          </a:p>
          <a:p>
            <a:pPr marL="0" lvl="0" indent="0" algn="l" rtl="0">
              <a:lnSpc>
                <a:spcPct val="115000"/>
              </a:lnSpc>
              <a:spcBef>
                <a:spcPts val="360"/>
              </a:spcBef>
              <a:spcAft>
                <a:spcPts val="0"/>
              </a:spcAft>
              <a:buSzPts val="1800"/>
              <a:buNone/>
            </a:pPr>
            <a:endParaRPr lang="en-US" sz="2000" b="1" dirty="0">
              <a:solidFill>
                <a:schemeClr val="tx1"/>
              </a:solidFill>
              <a:latin typeface="Twinkl Cursive Unlooped Thin" panose="02000000000000000000" pitchFamily="2" charset="0"/>
              <a:ea typeface="Comic Sans MS"/>
              <a:cs typeface="Comic Sans MS"/>
              <a:sym typeface="Comic Sans MS"/>
            </a:endParaRPr>
          </a:p>
          <a:p>
            <a:pPr marL="0" lvl="0" indent="0" algn="l" rtl="0">
              <a:lnSpc>
                <a:spcPct val="115000"/>
              </a:lnSpc>
              <a:spcBef>
                <a:spcPts val="360"/>
              </a:spcBef>
              <a:spcAft>
                <a:spcPts val="0"/>
              </a:spcAft>
              <a:buSzPts val="1800"/>
              <a:buNone/>
            </a:pPr>
            <a:r>
              <a:rPr lang="en-US" sz="2000" dirty="0">
                <a:solidFill>
                  <a:srgbClr val="000000"/>
                </a:solidFill>
                <a:latin typeface="Twinkl Cursive Unlooped Thin" panose="02000000000000000000" pitchFamily="2" charset="0"/>
                <a:ea typeface="Comic Sans MS"/>
                <a:cs typeface="Comic Sans MS"/>
                <a:sym typeface="Comic Sans MS"/>
              </a:rPr>
              <a:t>Reading books will be changed on </a:t>
            </a:r>
            <a:r>
              <a:rPr lang="en-US" sz="2000" b="1" dirty="0">
                <a:solidFill>
                  <a:srgbClr val="000000"/>
                </a:solidFill>
                <a:latin typeface="Twinkl Cursive Unlooped Thin" panose="02000000000000000000" pitchFamily="2" charset="0"/>
                <a:ea typeface="Comic Sans MS"/>
                <a:cs typeface="Comic Sans MS"/>
                <a:sym typeface="Comic Sans MS"/>
              </a:rPr>
              <a:t>Mondays too. </a:t>
            </a:r>
            <a:r>
              <a:rPr lang="en-GB" sz="2000" dirty="0">
                <a:solidFill>
                  <a:srgbClr val="000000"/>
                </a:solidFill>
                <a:latin typeface="Twinkl Cursive Unlooped Thin" panose="02000000000000000000" pitchFamily="2" charset="0"/>
                <a:ea typeface="Comic Sans MS"/>
                <a:cs typeface="Comic Sans MS"/>
                <a:sym typeface="Comic Sans MS"/>
              </a:rPr>
              <a:t>They will get 2 phonetically decodable books (</a:t>
            </a:r>
            <a:r>
              <a:rPr lang="en-GB" sz="2000" dirty="0" err="1">
                <a:solidFill>
                  <a:srgbClr val="000000"/>
                </a:solidFill>
                <a:latin typeface="Twinkl Cursive Unlooped Thin" panose="02000000000000000000" pitchFamily="2" charset="0"/>
                <a:ea typeface="Comic Sans MS"/>
                <a:cs typeface="Comic Sans MS"/>
                <a:sym typeface="Comic Sans MS"/>
              </a:rPr>
              <a:t>RWInc</a:t>
            </a:r>
            <a:r>
              <a:rPr lang="en-GB" sz="2000" dirty="0">
                <a:solidFill>
                  <a:srgbClr val="000000"/>
                </a:solidFill>
                <a:latin typeface="Twinkl Cursive Unlooped Thin" panose="02000000000000000000" pitchFamily="2" charset="0"/>
                <a:ea typeface="Comic Sans MS"/>
                <a:cs typeface="Comic Sans MS"/>
                <a:sym typeface="Comic Sans MS"/>
              </a:rPr>
              <a:t>) which they should practise reading as often as possible. The children will also get a book for pleasure (a coloured book). Children will also have access to the online website Oxford Owl. </a:t>
            </a:r>
            <a:endParaRPr sz="2000" dirty="0">
              <a:solidFill>
                <a:srgbClr val="000000"/>
              </a:solidFill>
              <a:latin typeface="Twinkl Cursive Unlooped Thin" panose="02000000000000000000" pitchFamily="2" charset="0"/>
              <a:ea typeface="Comic Sans MS"/>
              <a:cs typeface="Comic Sans MS"/>
              <a:sym typeface="Comic Sans MS"/>
            </a:endParaRPr>
          </a:p>
          <a:p>
            <a:pPr marL="0" lvl="0" indent="0" algn="l" rtl="0">
              <a:lnSpc>
                <a:spcPct val="115000"/>
              </a:lnSpc>
              <a:spcBef>
                <a:spcPts val="360"/>
              </a:spcBef>
              <a:spcAft>
                <a:spcPts val="0"/>
              </a:spcAft>
              <a:buSzPts val="1800"/>
              <a:buNone/>
            </a:pPr>
            <a:endParaRPr sz="2700" dirty="0"/>
          </a:p>
          <a:p>
            <a:pPr marL="0" lvl="0" indent="0" algn="l" rtl="0">
              <a:lnSpc>
                <a:spcPct val="115000"/>
              </a:lnSpc>
              <a:spcBef>
                <a:spcPts val="360"/>
              </a:spcBef>
              <a:spcAft>
                <a:spcPts val="0"/>
              </a:spcAft>
              <a:buSzPts val="1800"/>
              <a:buNone/>
            </a:pPr>
            <a:endParaRPr sz="2700" dirty="0">
              <a:latin typeface="Arial"/>
              <a:ea typeface="Arial"/>
              <a:cs typeface="Arial"/>
              <a:sym typeface="Arial"/>
            </a:endParaRPr>
          </a:p>
          <a:p>
            <a:pPr marL="0" lvl="0" indent="0" algn="l" rtl="0">
              <a:lnSpc>
                <a:spcPct val="115000"/>
              </a:lnSpc>
              <a:spcBef>
                <a:spcPts val="360"/>
              </a:spcBef>
              <a:spcAft>
                <a:spcPts val="0"/>
              </a:spcAft>
              <a:buSzPts val="1800"/>
              <a:buNone/>
            </a:pPr>
            <a:endParaRPr sz="2900" dirty="0"/>
          </a:p>
        </p:txBody>
      </p:sp>
    </p:spTree>
    <p:extLst>
      <p:ext uri="{BB962C8B-B14F-4D97-AF65-F5344CB8AC3E}">
        <p14:creationId xmlns:p14="http://schemas.microsoft.com/office/powerpoint/2010/main" val="340197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4"/>
          <p:cNvSpPr txBox="1">
            <a:spLocks noGrp="1"/>
          </p:cNvSpPr>
          <p:nvPr>
            <p:ph type="title"/>
          </p:nvPr>
        </p:nvSpPr>
        <p:spPr>
          <a:xfrm>
            <a:off x="755650" y="-6350"/>
            <a:ext cx="6870700" cy="16002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400"/>
              <a:buFont typeface="Comic Sans MS"/>
              <a:buNone/>
            </a:pPr>
            <a:r>
              <a:rPr lang="en-US" sz="3600" b="0" i="0" u="sng" dirty="0">
                <a:solidFill>
                  <a:schemeClr val="dk1"/>
                </a:solidFill>
                <a:latin typeface="Twinkl Cursive Unlooped Thin" panose="02000000000000000000" pitchFamily="2" charset="0"/>
                <a:sym typeface="Arial"/>
              </a:rPr>
              <a:t>Curriculum Planners</a:t>
            </a:r>
            <a:r>
              <a:rPr lang="en-US" sz="3600" u="sng" dirty="0">
                <a:latin typeface="Twinkl Cursive Unlooped Thin" panose="02000000000000000000" pitchFamily="2" charset="0"/>
              </a:rPr>
              <a:t>, Knowledge Builders </a:t>
            </a:r>
            <a:r>
              <a:rPr lang="en-US" sz="3600" b="0" i="0" u="sng" dirty="0">
                <a:solidFill>
                  <a:schemeClr val="dk1"/>
                </a:solidFill>
                <a:latin typeface="Twinkl Cursive Unlooped Thin" panose="02000000000000000000" pitchFamily="2" charset="0"/>
                <a:sym typeface="Arial"/>
              </a:rPr>
              <a:t>&amp; Home Learning</a:t>
            </a:r>
            <a:endParaRPr sz="2000" dirty="0">
              <a:latin typeface="Twinkl Cursive Unlooped Thin" panose="02000000000000000000" pitchFamily="2" charset="0"/>
              <a:sym typeface="Arial"/>
            </a:endParaRPr>
          </a:p>
        </p:txBody>
      </p:sp>
      <p:sp>
        <p:nvSpPr>
          <p:cNvPr id="225" name="Google Shape;225;p14"/>
          <p:cNvSpPr txBox="1">
            <a:spLocks noGrp="1"/>
          </p:cNvSpPr>
          <p:nvPr>
            <p:ph idx="1"/>
          </p:nvPr>
        </p:nvSpPr>
        <p:spPr>
          <a:xfrm>
            <a:off x="685800" y="1484327"/>
            <a:ext cx="7696200" cy="48186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80000"/>
              </a:lnSpc>
              <a:spcBef>
                <a:spcPts val="560"/>
              </a:spcBef>
              <a:spcAft>
                <a:spcPts val="0"/>
              </a:spcAft>
              <a:buClr>
                <a:schemeClr val="dk1"/>
              </a:buClr>
              <a:buSzPts val="2800"/>
              <a:buFont typeface="Comic Sans MS"/>
              <a:buNone/>
            </a:pPr>
            <a:r>
              <a:rPr lang="en-US" dirty="0">
                <a:solidFill>
                  <a:schemeClr val="dk1"/>
                </a:solidFill>
                <a:latin typeface="Twinkl Cursive Unlooped Thin" panose="02000000000000000000" pitchFamily="2" charset="0"/>
                <a:ea typeface="Comic Sans MS"/>
                <a:cs typeface="Comic Sans MS"/>
                <a:sym typeface="Comic Sans MS"/>
              </a:rPr>
              <a:t>Curriculum planners can be found on the school website and google classroom pages. </a:t>
            </a:r>
            <a:r>
              <a:rPr lang="en-US" i="0" u="none" strike="noStrike" cap="none" dirty="0">
                <a:solidFill>
                  <a:schemeClr val="dk1"/>
                </a:solidFill>
                <a:latin typeface="Twinkl Cursive Unlooped Thin" panose="02000000000000000000" pitchFamily="2" charset="0"/>
                <a:ea typeface="Comic Sans MS"/>
                <a:cs typeface="Comic Sans MS"/>
                <a:sym typeface="Comic Sans MS"/>
              </a:rPr>
              <a:t>This will provide details of what we will be covering and how you can help your child at home. </a:t>
            </a:r>
            <a:endParaRPr i="0" u="none" strike="noStrike" cap="none" dirty="0">
              <a:solidFill>
                <a:schemeClr val="dk1"/>
              </a:solidFill>
              <a:latin typeface="Twinkl Cursive Unlooped Thin" panose="02000000000000000000" pitchFamily="2" charset="0"/>
              <a:ea typeface="Comic Sans MS"/>
              <a:cs typeface="Comic Sans MS"/>
              <a:sym typeface="Comic Sans MS"/>
            </a:endParaRPr>
          </a:p>
          <a:p>
            <a:pPr marL="342900" marR="0" lvl="0" indent="-342900" algn="ctr" rtl="0">
              <a:lnSpc>
                <a:spcPct val="80000"/>
              </a:lnSpc>
              <a:spcBef>
                <a:spcPts val="560"/>
              </a:spcBef>
              <a:spcAft>
                <a:spcPts val="0"/>
              </a:spcAft>
              <a:buClr>
                <a:schemeClr val="dk1"/>
              </a:buClr>
              <a:buSzPts val="2800"/>
              <a:buFont typeface="Comic Sans MS"/>
              <a:buNone/>
            </a:pPr>
            <a:endParaRPr dirty="0">
              <a:solidFill>
                <a:schemeClr val="dk1"/>
              </a:solidFill>
              <a:latin typeface="Twinkl Cursive Unlooped Thin" panose="02000000000000000000" pitchFamily="2" charset="0"/>
              <a:ea typeface="Comic Sans MS"/>
              <a:cs typeface="Comic Sans MS"/>
              <a:sym typeface="Comic Sans MS"/>
            </a:endParaRPr>
          </a:p>
          <a:p>
            <a:pPr marL="342900" marR="0" lvl="0" indent="-342900" algn="ctr" rtl="0">
              <a:lnSpc>
                <a:spcPct val="80000"/>
              </a:lnSpc>
              <a:spcBef>
                <a:spcPts val="560"/>
              </a:spcBef>
              <a:spcAft>
                <a:spcPts val="0"/>
              </a:spcAft>
              <a:buClr>
                <a:schemeClr val="dk1"/>
              </a:buClr>
              <a:buSzPts val="2800"/>
              <a:buFont typeface="Comic Sans MS"/>
              <a:buNone/>
            </a:pPr>
            <a:r>
              <a:rPr lang="en-US" dirty="0">
                <a:solidFill>
                  <a:schemeClr val="dk1"/>
                </a:solidFill>
                <a:latin typeface="Twinkl Cursive Unlooped Thin" panose="02000000000000000000" pitchFamily="2" charset="0"/>
                <a:ea typeface="Comic Sans MS"/>
                <a:cs typeface="Comic Sans MS"/>
                <a:sym typeface="Comic Sans MS"/>
              </a:rPr>
              <a:t>Knowledge builders can also be found on the school website and google classroom for Science and Topic for you to look through and discuss with your child.</a:t>
            </a:r>
            <a:endParaRPr dirty="0">
              <a:solidFill>
                <a:schemeClr val="dk1"/>
              </a:solidFill>
              <a:latin typeface="Twinkl Cursive Unlooped Thin" panose="02000000000000000000" pitchFamily="2" charset="0"/>
              <a:ea typeface="Comic Sans MS"/>
              <a:cs typeface="Comic Sans MS"/>
              <a:sym typeface="Comic Sans MS"/>
            </a:endParaRPr>
          </a:p>
          <a:p>
            <a:pPr marL="342900" marR="0" lvl="0" indent="-342900" algn="ctr" rtl="0">
              <a:lnSpc>
                <a:spcPct val="80000"/>
              </a:lnSpc>
              <a:spcBef>
                <a:spcPts val="560"/>
              </a:spcBef>
              <a:spcAft>
                <a:spcPts val="0"/>
              </a:spcAft>
              <a:buClr>
                <a:schemeClr val="dk1"/>
              </a:buClr>
              <a:buSzPts val="2800"/>
              <a:buFont typeface="Comic Sans MS"/>
              <a:buNone/>
            </a:pPr>
            <a:endParaRPr i="0" u="none" strike="noStrike" cap="none" dirty="0">
              <a:solidFill>
                <a:schemeClr val="dk1"/>
              </a:solidFill>
              <a:latin typeface="Twinkl Cursive Unlooped Thin" panose="02000000000000000000" pitchFamily="2" charset="0"/>
              <a:ea typeface="Comic Sans MS"/>
              <a:cs typeface="Comic Sans MS"/>
              <a:sym typeface="Comic Sans MS"/>
            </a:endParaRPr>
          </a:p>
          <a:p>
            <a:pPr marL="342900" marR="0" lvl="0" indent="-342900" algn="ctr" rtl="0">
              <a:lnSpc>
                <a:spcPct val="80000"/>
              </a:lnSpc>
              <a:spcBef>
                <a:spcPts val="560"/>
              </a:spcBef>
              <a:spcAft>
                <a:spcPts val="0"/>
              </a:spcAft>
              <a:buClr>
                <a:schemeClr val="dk1"/>
              </a:buClr>
              <a:buSzPts val="2800"/>
              <a:buFont typeface="Comic Sans MS"/>
              <a:buNone/>
            </a:pPr>
            <a:endParaRPr lang="en-US" dirty="0">
              <a:solidFill>
                <a:schemeClr val="dk1"/>
              </a:solidFill>
              <a:latin typeface="Twinkl Cursive Unlooped Thin" panose="02000000000000000000" pitchFamily="2" charset="0"/>
              <a:ea typeface="Comic Sans MS"/>
              <a:cs typeface="Comic Sans MS"/>
              <a:sym typeface="Comic Sans MS"/>
            </a:endParaRPr>
          </a:p>
          <a:p>
            <a:pPr marL="342900" marR="0" lvl="0" indent="-342900" algn="ctr" rtl="0">
              <a:lnSpc>
                <a:spcPct val="80000"/>
              </a:lnSpc>
              <a:spcBef>
                <a:spcPts val="560"/>
              </a:spcBef>
              <a:spcAft>
                <a:spcPts val="0"/>
              </a:spcAft>
              <a:buClr>
                <a:schemeClr val="dk1"/>
              </a:buClr>
              <a:buSzPts val="2800"/>
              <a:buFont typeface="Comic Sans MS"/>
              <a:buNone/>
            </a:pPr>
            <a:r>
              <a:rPr lang="en-US" dirty="0">
                <a:solidFill>
                  <a:schemeClr val="dk1"/>
                </a:solidFill>
                <a:latin typeface="Twinkl Cursive Unlooped Thin" panose="02000000000000000000" pitchFamily="2" charset="0"/>
                <a:ea typeface="Comic Sans MS"/>
                <a:cs typeface="Comic Sans MS"/>
                <a:sym typeface="Comic Sans MS"/>
              </a:rPr>
              <a:t> </a:t>
            </a:r>
            <a:r>
              <a:rPr lang="en-US" dirty="0" err="1">
                <a:solidFill>
                  <a:schemeClr val="tx1"/>
                </a:solidFill>
                <a:latin typeface="Twinkl Cursive Unlooped Thin" panose="02000000000000000000" pitchFamily="2" charset="0"/>
                <a:ea typeface="Comic Sans MS"/>
                <a:cs typeface="Comic Sans MS"/>
                <a:sym typeface="Comic Sans MS"/>
              </a:rPr>
              <a:t>Maths</a:t>
            </a:r>
            <a:r>
              <a:rPr lang="en-US" dirty="0">
                <a:solidFill>
                  <a:schemeClr val="tx1"/>
                </a:solidFill>
                <a:latin typeface="Twinkl Cursive Unlooped Thin" panose="02000000000000000000" pitchFamily="2" charset="0"/>
                <a:ea typeface="Comic Sans MS"/>
                <a:cs typeface="Comic Sans MS"/>
                <a:sym typeface="Comic Sans MS"/>
              </a:rPr>
              <a:t> and spelling homework will be put on Google Classroom each Monday and is to be handed in the following Monday. You can hand in the purple home learning book to be looked at or submit it online via Google Classroom.  Please complete this as it consolidates the learning in school. This is in addition to the expectation that children read at home at least 3 times per week. </a:t>
            </a:r>
            <a:endParaRPr dirty="0">
              <a:solidFill>
                <a:schemeClr val="tx1"/>
              </a:solidFill>
              <a:latin typeface="Twinkl Cursive Unlooped Thin" panose="02000000000000000000" pitchFamily="2" charset="0"/>
              <a:ea typeface="Comic Sans MS"/>
              <a:cs typeface="Comic Sans MS"/>
              <a:sym typeface="Comic Sans MS"/>
            </a:endParaRPr>
          </a:p>
          <a:p>
            <a:pPr marL="342900" marR="0" lvl="0" indent="-342900" algn="ctr" rtl="0">
              <a:lnSpc>
                <a:spcPct val="80000"/>
              </a:lnSpc>
              <a:spcBef>
                <a:spcPts val="560"/>
              </a:spcBef>
              <a:spcAft>
                <a:spcPts val="0"/>
              </a:spcAft>
              <a:buClr>
                <a:schemeClr val="dk1"/>
              </a:buClr>
              <a:buSzPts val="2800"/>
              <a:buFont typeface="Comic Sans MS"/>
              <a:buNone/>
            </a:pPr>
            <a:endParaRPr dirty="0">
              <a:solidFill>
                <a:schemeClr val="dk1"/>
              </a:solidFill>
              <a:latin typeface="Twinkl Cursive Unlooped Thin" panose="02000000000000000000" pitchFamily="2" charset="0"/>
              <a:ea typeface="Comic Sans MS"/>
              <a:cs typeface="Comic Sans MS"/>
              <a:sym typeface="Comic Sans MS"/>
            </a:endParaRPr>
          </a:p>
          <a:p>
            <a:pPr marL="342900" marR="0" lvl="0" indent="-342900" algn="ctr" rtl="0">
              <a:lnSpc>
                <a:spcPct val="80000"/>
              </a:lnSpc>
              <a:spcBef>
                <a:spcPts val="560"/>
              </a:spcBef>
              <a:spcAft>
                <a:spcPts val="0"/>
              </a:spcAft>
              <a:buClr>
                <a:schemeClr val="dk1"/>
              </a:buClr>
              <a:buSzPts val="2800"/>
              <a:buFont typeface="Comic Sans MS"/>
              <a:buNone/>
            </a:pPr>
            <a:r>
              <a:rPr lang="en-US" dirty="0">
                <a:solidFill>
                  <a:schemeClr val="dk1"/>
                </a:solidFill>
                <a:latin typeface="Twinkl Cursive Unlooped Thin" panose="02000000000000000000" pitchFamily="2" charset="0"/>
                <a:ea typeface="Comic Sans MS"/>
                <a:cs typeface="Comic Sans MS"/>
                <a:sym typeface="Comic Sans MS"/>
              </a:rPr>
              <a:t>Please see the following slides for examples. </a:t>
            </a:r>
            <a:r>
              <a:rPr lang="en-US" i="0" u="none" strike="noStrike" cap="none" dirty="0">
                <a:solidFill>
                  <a:schemeClr val="dk1"/>
                </a:solidFill>
                <a:latin typeface="Twinkl Cursive Unlooped Thin" panose="02000000000000000000" pitchFamily="2" charset="0"/>
                <a:ea typeface="Comic Sans MS"/>
                <a:cs typeface="Comic Sans MS"/>
                <a:sym typeface="Comic Sans MS"/>
              </a:rPr>
              <a:t>	</a:t>
            </a:r>
            <a:r>
              <a:rPr lang="en-US" sz="2800" b="0" i="0" u="none" strike="noStrike" cap="none" dirty="0">
                <a:solidFill>
                  <a:schemeClr val="dk1"/>
                </a:solidFill>
                <a:latin typeface="Comic Sans MS"/>
                <a:ea typeface="Comic Sans MS"/>
                <a:cs typeface="Comic Sans MS"/>
                <a:sym typeface="Comic Sans MS"/>
              </a:rPr>
              <a:t>		</a:t>
            </a:r>
            <a:endParaRPr sz="2000" b="0" i="0" u="none" strike="noStrike" cap="none" dirty="0">
              <a:solidFill>
                <a:schemeClr val="dk1"/>
              </a:solidFill>
              <a:latin typeface="Comic Sans MS"/>
              <a:ea typeface="Comic Sans MS"/>
              <a:cs typeface="Comic Sans MS"/>
              <a:sym typeface="Comic Sans M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7" name="Rectangle 26"/>
          <p:cNvSpPr/>
          <p:nvPr/>
        </p:nvSpPr>
        <p:spPr>
          <a:xfrm>
            <a:off x="2286000" y="2951947"/>
            <a:ext cx="4572000" cy="954107"/>
          </a:xfrm>
          <a:prstGeom prst="rect">
            <a:avLst/>
          </a:prstGeom>
        </p:spPr>
        <p:txBody>
          <a:bodyPr>
            <a:spAutoFit/>
          </a:bodyPr>
          <a:lstStyle/>
          <a:p>
            <a:endParaRPr lang="en-GB" dirty="0"/>
          </a:p>
          <a:p>
            <a:endParaRPr lang="en-GB" dirty="0"/>
          </a:p>
          <a:p>
            <a:endParaRPr lang="en-GB" dirty="0"/>
          </a:p>
          <a:p>
            <a:r>
              <a:rPr lang="en-GB" dirty="0"/>
              <a:t>	</a:t>
            </a:r>
          </a:p>
        </p:txBody>
      </p:sp>
      <p:pic>
        <p:nvPicPr>
          <p:cNvPr id="28" name="Picture 27"/>
          <p:cNvPicPr>
            <a:picLocks noChangeAspect="1"/>
          </p:cNvPicPr>
          <p:nvPr/>
        </p:nvPicPr>
        <p:blipFill>
          <a:blip r:embed="rId3"/>
          <a:stretch>
            <a:fillRect/>
          </a:stretch>
        </p:blipFill>
        <p:spPr>
          <a:xfrm>
            <a:off x="211016" y="224831"/>
            <a:ext cx="8763324" cy="613073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e0cad77b5e_0_10"/>
          <p:cNvSpPr txBox="1"/>
          <p:nvPr/>
        </p:nvSpPr>
        <p:spPr>
          <a:xfrm>
            <a:off x="-78059" y="0"/>
            <a:ext cx="9060600" cy="5616892"/>
          </a:xfrm>
          <a:prstGeom prst="rect">
            <a:avLst/>
          </a:prstGeom>
          <a:noFill/>
          <a:ln>
            <a:noFill/>
          </a:ln>
        </p:spPr>
        <p:txBody>
          <a:bodyPr spcFirstLastPara="1" wrap="square" lIns="91425" tIns="91425" rIns="91425" bIns="91425" anchor="t" anchorCtr="0">
            <a:spAutoFit/>
          </a:bodyPr>
          <a:lstStyle/>
          <a:p>
            <a:pPr marL="0" lvl="0" indent="0" algn="ctr" rtl="0">
              <a:spcBef>
                <a:spcPts val="560"/>
              </a:spcBef>
              <a:spcAft>
                <a:spcPts val="0"/>
              </a:spcAft>
              <a:buNone/>
            </a:pPr>
            <a:r>
              <a:rPr lang="en-US" sz="2800" dirty="0">
                <a:solidFill>
                  <a:schemeClr val="dk1"/>
                </a:solidFill>
              </a:rPr>
              <a:t>   </a:t>
            </a:r>
            <a:r>
              <a:rPr lang="en-US" sz="2800" dirty="0">
                <a:solidFill>
                  <a:schemeClr val="dk1"/>
                </a:solidFill>
                <a:latin typeface="Twinkl Cursive Unlooped Thin" panose="02000000000000000000" pitchFamily="2" charset="0"/>
              </a:rPr>
              <a:t>Teaching Assistants </a:t>
            </a:r>
            <a:endParaRPr sz="2800" dirty="0">
              <a:solidFill>
                <a:schemeClr val="dk1"/>
              </a:solidFill>
              <a:latin typeface="Twinkl Cursive Unlooped Thin" panose="02000000000000000000" pitchFamily="2" charset="0"/>
            </a:endParaRPr>
          </a:p>
          <a:p>
            <a:pPr marL="0" lvl="0" indent="0" algn="l" rtl="0">
              <a:spcBef>
                <a:spcPts val="560"/>
              </a:spcBef>
              <a:spcAft>
                <a:spcPts val="0"/>
              </a:spcAft>
              <a:buNone/>
            </a:pPr>
            <a:endParaRPr sz="2800" dirty="0">
              <a:solidFill>
                <a:schemeClr val="dk1"/>
              </a:solidFill>
              <a:latin typeface="Twinkl Cursive Unlooped Thin" panose="02000000000000000000" pitchFamily="2" charset="0"/>
            </a:endParaRPr>
          </a:p>
          <a:p>
            <a:pPr marL="0" lvl="0" indent="0" algn="l" rtl="0">
              <a:spcBef>
                <a:spcPts val="560"/>
              </a:spcBef>
              <a:spcAft>
                <a:spcPts val="0"/>
              </a:spcAft>
              <a:buNone/>
            </a:pPr>
            <a:endParaRPr sz="2800" dirty="0">
              <a:solidFill>
                <a:schemeClr val="dk1"/>
              </a:solidFill>
              <a:latin typeface="Twinkl Cursive Unlooped Thin" panose="02000000000000000000" pitchFamily="2" charset="0"/>
            </a:endParaRPr>
          </a:p>
          <a:p>
            <a:pPr marL="0" lvl="0" indent="0" algn="l" rtl="0">
              <a:spcBef>
                <a:spcPts val="560"/>
              </a:spcBef>
              <a:spcAft>
                <a:spcPts val="0"/>
              </a:spcAft>
              <a:buNone/>
            </a:pPr>
            <a:r>
              <a:rPr lang="en-US" sz="2800" dirty="0">
                <a:solidFill>
                  <a:schemeClr val="dk1"/>
                </a:solidFill>
                <a:latin typeface="Twinkl Cursive Unlooped Thin" panose="02000000000000000000" pitchFamily="2" charset="0"/>
              </a:rPr>
              <a:t>         </a:t>
            </a:r>
            <a:endParaRPr sz="2800" dirty="0">
              <a:solidFill>
                <a:schemeClr val="dk1"/>
              </a:solidFill>
              <a:latin typeface="Twinkl Cursive Unlooped Thin" panose="02000000000000000000" pitchFamily="2" charset="0"/>
            </a:endParaRPr>
          </a:p>
          <a:p>
            <a:pPr marL="0" lvl="0" indent="0" algn="l" rtl="0">
              <a:spcBef>
                <a:spcPts val="560"/>
              </a:spcBef>
              <a:spcAft>
                <a:spcPts val="0"/>
              </a:spcAft>
              <a:buNone/>
            </a:pPr>
            <a:endParaRPr sz="2800" dirty="0">
              <a:solidFill>
                <a:schemeClr val="dk1"/>
              </a:solidFill>
              <a:latin typeface="Twinkl Cursive Unlooped Thin" panose="02000000000000000000" pitchFamily="2" charset="0"/>
            </a:endParaRPr>
          </a:p>
          <a:p>
            <a:pPr marL="0" lvl="0" indent="0" algn="l" rtl="0">
              <a:spcBef>
                <a:spcPts val="560"/>
              </a:spcBef>
              <a:spcAft>
                <a:spcPts val="0"/>
              </a:spcAft>
              <a:buNone/>
            </a:pPr>
            <a:endParaRPr sz="2800" dirty="0">
              <a:solidFill>
                <a:schemeClr val="dk1"/>
              </a:solidFill>
              <a:latin typeface="Twinkl Cursive Unlooped Thin" panose="02000000000000000000" pitchFamily="2" charset="0"/>
            </a:endParaRPr>
          </a:p>
          <a:p>
            <a:pPr marL="0" lvl="0" indent="0" algn="l" rtl="0">
              <a:spcBef>
                <a:spcPts val="560"/>
              </a:spcBef>
              <a:spcAft>
                <a:spcPts val="0"/>
              </a:spcAft>
              <a:buNone/>
            </a:pPr>
            <a:r>
              <a:rPr lang="en-US" sz="2800" dirty="0">
                <a:solidFill>
                  <a:schemeClr val="dk1"/>
                </a:solidFill>
                <a:latin typeface="Twinkl Cursive Unlooped Thin" panose="02000000000000000000" pitchFamily="2" charset="0"/>
              </a:rPr>
              <a:t>     </a:t>
            </a:r>
            <a:r>
              <a:rPr lang="en-US" sz="2800" dirty="0">
                <a:solidFill>
                  <a:schemeClr val="tx1"/>
                </a:solidFill>
                <a:latin typeface="Twinkl Cursive Unlooped Thin" panose="02000000000000000000" pitchFamily="2" charset="0"/>
              </a:rPr>
              <a:t>Class 4 -</a:t>
            </a:r>
            <a:r>
              <a:rPr lang="en-US" sz="2800" dirty="0" err="1">
                <a:solidFill>
                  <a:schemeClr val="tx1"/>
                </a:solidFill>
                <a:latin typeface="Twinkl Cursive Unlooped Thin" panose="02000000000000000000" pitchFamily="2" charset="0"/>
              </a:rPr>
              <a:t>Mrs</a:t>
            </a:r>
            <a:r>
              <a:rPr lang="en-US" sz="2800" dirty="0">
                <a:solidFill>
                  <a:schemeClr val="tx1"/>
                </a:solidFill>
                <a:latin typeface="Twinkl Cursive Unlooped Thin" panose="02000000000000000000" pitchFamily="2" charset="0"/>
              </a:rPr>
              <a:t> Leaf          Class 3 - Miss </a:t>
            </a:r>
            <a:r>
              <a:rPr lang="en-US" sz="2800" dirty="0" err="1">
                <a:solidFill>
                  <a:schemeClr val="tx1"/>
                </a:solidFill>
                <a:latin typeface="Twinkl Cursive Unlooped Thin" panose="02000000000000000000" pitchFamily="2" charset="0"/>
              </a:rPr>
              <a:t>Woodhead</a:t>
            </a:r>
            <a:r>
              <a:rPr lang="en-US" sz="2800" dirty="0">
                <a:solidFill>
                  <a:schemeClr val="tx1"/>
                </a:solidFill>
                <a:latin typeface="Twinkl Cursive Unlooped Thin" panose="02000000000000000000" pitchFamily="2" charset="0"/>
              </a:rPr>
              <a:t>  </a:t>
            </a:r>
          </a:p>
          <a:p>
            <a:pPr marL="0" lvl="0" indent="0" algn="l" rtl="0">
              <a:spcBef>
                <a:spcPts val="560"/>
              </a:spcBef>
              <a:spcAft>
                <a:spcPts val="0"/>
              </a:spcAft>
              <a:buNone/>
            </a:pPr>
            <a:endParaRPr lang="en-US" sz="2800" dirty="0">
              <a:solidFill>
                <a:schemeClr val="tx1"/>
              </a:solidFill>
              <a:latin typeface="Twinkl Cursive Unlooped Thin" panose="02000000000000000000" pitchFamily="2" charset="0"/>
            </a:endParaRPr>
          </a:p>
          <a:p>
            <a:pPr marL="0" lvl="0" indent="0" algn="l" rtl="0">
              <a:spcBef>
                <a:spcPts val="560"/>
              </a:spcBef>
              <a:spcAft>
                <a:spcPts val="0"/>
              </a:spcAft>
              <a:buNone/>
            </a:pPr>
            <a:r>
              <a:rPr lang="en-US" sz="2800" dirty="0" err="1">
                <a:solidFill>
                  <a:schemeClr val="tx1"/>
                </a:solidFill>
                <a:latin typeface="Twinkl Cursive Unlooped Thin" panose="02000000000000000000" pitchFamily="2" charset="0"/>
              </a:rPr>
              <a:t>Mrs</a:t>
            </a:r>
            <a:r>
              <a:rPr lang="en-US" sz="2800" dirty="0">
                <a:solidFill>
                  <a:schemeClr val="tx1"/>
                </a:solidFill>
                <a:latin typeface="Twinkl Cursive Unlooped Thin" panose="02000000000000000000" pitchFamily="2" charset="0"/>
              </a:rPr>
              <a:t> Leaf and Miss </a:t>
            </a:r>
            <a:r>
              <a:rPr lang="en-US" sz="2800" dirty="0" err="1">
                <a:solidFill>
                  <a:schemeClr val="tx1"/>
                </a:solidFill>
                <a:latin typeface="Twinkl Cursive Unlooped Thin" panose="02000000000000000000" pitchFamily="2" charset="0"/>
              </a:rPr>
              <a:t>Woodhead</a:t>
            </a:r>
            <a:r>
              <a:rPr lang="en-US" sz="2800" dirty="0">
                <a:solidFill>
                  <a:schemeClr val="tx1"/>
                </a:solidFill>
                <a:latin typeface="Twinkl Cursive Unlooped Thin" panose="02000000000000000000" pitchFamily="2" charset="0"/>
              </a:rPr>
              <a:t> are classroom based teaching assistants.</a:t>
            </a:r>
            <a:endParaRPr dirty="0">
              <a:solidFill>
                <a:schemeClr val="tx1"/>
              </a:solidFill>
              <a:latin typeface="Twinkl Cursive Unlooped Thin" panose="02000000000000000000" pitchFamily="2" charset="0"/>
            </a:endParaRPr>
          </a:p>
        </p:txBody>
      </p:sp>
      <p:pic>
        <p:nvPicPr>
          <p:cNvPr id="77" name="Google Shape;77;ge0cad77b5e_0_10"/>
          <p:cNvPicPr preferRelativeResize="0"/>
          <p:nvPr/>
        </p:nvPicPr>
        <p:blipFill>
          <a:blip r:embed="rId3">
            <a:alphaModFix/>
          </a:blip>
          <a:stretch>
            <a:fillRect/>
          </a:stretch>
        </p:blipFill>
        <p:spPr>
          <a:xfrm>
            <a:off x="820358" y="852255"/>
            <a:ext cx="1606500" cy="2073350"/>
          </a:xfrm>
          <a:prstGeom prst="rect">
            <a:avLst/>
          </a:prstGeom>
          <a:noFill/>
          <a:ln>
            <a:noFill/>
          </a:ln>
        </p:spPr>
      </p:pic>
      <p:pic>
        <p:nvPicPr>
          <p:cNvPr id="78" name="Google Shape;78;ge0cad77b5e_0_10"/>
          <p:cNvPicPr preferRelativeResize="0"/>
          <p:nvPr/>
        </p:nvPicPr>
        <p:blipFill>
          <a:blip r:embed="rId4">
            <a:alphaModFix/>
          </a:blip>
          <a:stretch>
            <a:fillRect/>
          </a:stretch>
        </p:blipFill>
        <p:spPr>
          <a:xfrm>
            <a:off x="5330218" y="852255"/>
            <a:ext cx="1494950" cy="19717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gddd6a8fb46_0_1"/>
          <p:cNvPicPr preferRelativeResize="0"/>
          <p:nvPr/>
        </p:nvPicPr>
        <p:blipFill>
          <a:blip r:embed="rId3">
            <a:alphaModFix/>
          </a:blip>
          <a:stretch>
            <a:fillRect/>
          </a:stretch>
        </p:blipFill>
        <p:spPr>
          <a:xfrm>
            <a:off x="619125" y="527300"/>
            <a:ext cx="7905750" cy="54768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8867d082d9_0_618"/>
          <p:cNvSpPr txBox="1">
            <a:spLocks noGrp="1"/>
          </p:cNvSpPr>
          <p:nvPr>
            <p:ph idx="1"/>
          </p:nvPr>
        </p:nvSpPr>
        <p:spPr>
          <a:xfrm>
            <a:off x="0" y="71625"/>
            <a:ext cx="9144000" cy="6786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360"/>
              </a:spcBef>
              <a:spcAft>
                <a:spcPts val="0"/>
              </a:spcAft>
              <a:buSzPts val="1800"/>
              <a:buNone/>
            </a:pPr>
            <a:r>
              <a:rPr lang="en-US"/>
              <a:t> </a:t>
            </a:r>
            <a:endParaRPr/>
          </a:p>
        </p:txBody>
      </p:sp>
      <p:pic>
        <p:nvPicPr>
          <p:cNvPr id="231" name="Google Shape;231;g8867d082d9_0_618"/>
          <p:cNvPicPr preferRelativeResize="0"/>
          <p:nvPr/>
        </p:nvPicPr>
        <p:blipFill rotWithShape="1">
          <a:blip r:embed="rId3">
            <a:alphaModFix/>
          </a:blip>
          <a:srcRect/>
          <a:stretch/>
        </p:blipFill>
        <p:spPr>
          <a:xfrm>
            <a:off x="107425" y="244250"/>
            <a:ext cx="4046775" cy="5807975"/>
          </a:xfrm>
          <a:prstGeom prst="rect">
            <a:avLst/>
          </a:prstGeom>
          <a:noFill/>
          <a:ln>
            <a:noFill/>
          </a:ln>
        </p:spPr>
      </p:pic>
      <p:pic>
        <p:nvPicPr>
          <p:cNvPr id="232" name="Google Shape;232;g8867d082d9_0_618"/>
          <p:cNvPicPr preferRelativeResize="0"/>
          <p:nvPr/>
        </p:nvPicPr>
        <p:blipFill rotWithShape="1">
          <a:blip r:embed="rId4">
            <a:alphaModFix/>
          </a:blip>
          <a:srcRect/>
          <a:stretch/>
        </p:blipFill>
        <p:spPr>
          <a:xfrm>
            <a:off x="4154200" y="244250"/>
            <a:ext cx="4366375" cy="60586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8"/>
          <p:cNvSpPr txBox="1">
            <a:spLocks noGrp="1"/>
          </p:cNvSpPr>
          <p:nvPr>
            <p:ph type="title"/>
          </p:nvPr>
        </p:nvSpPr>
        <p:spPr>
          <a:xfrm>
            <a:off x="827087" y="188912"/>
            <a:ext cx="6870700" cy="792162"/>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400"/>
              <a:buFont typeface="Comic Sans MS"/>
              <a:buNone/>
            </a:pPr>
            <a:r>
              <a:rPr lang="en-US" sz="4400" b="0" i="0" u="none">
                <a:solidFill>
                  <a:schemeClr val="dk1"/>
                </a:solidFill>
                <a:latin typeface="Comic Sans MS"/>
                <a:ea typeface="Comic Sans MS"/>
                <a:cs typeface="Comic Sans MS"/>
                <a:sym typeface="Comic Sans MS"/>
              </a:rPr>
              <a:t>Attendance </a:t>
            </a:r>
            <a:endParaRPr/>
          </a:p>
        </p:txBody>
      </p:sp>
      <p:graphicFrame>
        <p:nvGraphicFramePr>
          <p:cNvPr id="247" name="Google Shape;247;p18"/>
          <p:cNvGraphicFramePr/>
          <p:nvPr/>
        </p:nvGraphicFramePr>
        <p:xfrm>
          <a:off x="468312" y="1116012"/>
          <a:ext cx="8351837" cy="5748337"/>
        </p:xfrm>
        <a:graphic>
          <a:graphicData uri="http://schemas.openxmlformats.org/presentationml/2006/ole">
            <mc:AlternateContent xmlns:mc="http://schemas.openxmlformats.org/markup-compatibility/2006">
              <mc:Choice xmlns:v="urn:schemas-microsoft-com:vml" Requires="v">
                <p:oleObj spid="_x0000_s1047" r:id="rId4" imgW="8351837" imgH="5748337" progId="Word.Document.12">
                  <p:embed/>
                </p:oleObj>
              </mc:Choice>
              <mc:Fallback>
                <p:oleObj r:id="rId4" imgW="8351837" imgH="5748337" progId="Word.Document.12">
                  <p:embed/>
                  <p:pic>
                    <p:nvPicPr>
                      <p:cNvPr id="247" name="Google Shape;247;p18"/>
                      <p:cNvPicPr preferRelativeResize="0"/>
                      <p:nvPr/>
                    </p:nvPicPr>
                    <p:blipFill rotWithShape="1">
                      <a:blip r:embed="rId5">
                        <a:alphaModFix/>
                      </a:blip>
                      <a:srcRect/>
                      <a:stretch/>
                    </p:blipFill>
                    <p:spPr>
                      <a:xfrm>
                        <a:off x="468312" y="1116012"/>
                        <a:ext cx="8351837" cy="5748337"/>
                      </a:xfrm>
                      <a:prstGeom prst="rect">
                        <a:avLst/>
                      </a:prstGeom>
                      <a:noFill/>
                      <a:ln>
                        <a:noFill/>
                      </a:ln>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graphicFrame>
        <p:nvGraphicFramePr>
          <p:cNvPr id="252" name="Google Shape;252;p19"/>
          <p:cNvGraphicFramePr/>
          <p:nvPr/>
        </p:nvGraphicFramePr>
        <p:xfrm>
          <a:off x="2484437" y="549275"/>
          <a:ext cx="4608512" cy="6019800"/>
        </p:xfrm>
        <a:graphic>
          <a:graphicData uri="http://schemas.openxmlformats.org/presentationml/2006/ole">
            <mc:AlternateContent xmlns:mc="http://schemas.openxmlformats.org/markup-compatibility/2006">
              <mc:Choice xmlns:v="urn:schemas-microsoft-com:vml" Requires="v">
                <p:oleObj spid="_x0000_s2071" r:id="rId4" imgW="4608512" imgH="6019800" progId="Word.Document.12">
                  <p:embed/>
                </p:oleObj>
              </mc:Choice>
              <mc:Fallback>
                <p:oleObj r:id="rId4" imgW="4608512" imgH="6019800" progId="Word.Document.12">
                  <p:embed/>
                  <p:pic>
                    <p:nvPicPr>
                      <p:cNvPr id="252" name="Google Shape;252;p19"/>
                      <p:cNvPicPr preferRelativeResize="0"/>
                      <p:nvPr>
                        <p:ph type="body" idx="1"/>
                      </p:nvPr>
                    </p:nvPicPr>
                    <p:blipFill rotWithShape="1">
                      <a:blip r:embed="rId5">
                        <a:alphaModFix/>
                      </a:blip>
                      <a:srcRect/>
                      <a:stretch/>
                    </p:blipFill>
                    <p:spPr>
                      <a:xfrm>
                        <a:off x="2484437" y="549275"/>
                        <a:ext cx="4608512" cy="6019800"/>
                      </a:xfrm>
                      <a:prstGeom prst="rect">
                        <a:avLst/>
                      </a:prstGeom>
                      <a:noFill/>
                      <a:ln>
                        <a:noFill/>
                      </a:ln>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graphicFrame>
        <p:nvGraphicFramePr>
          <p:cNvPr id="257" name="Google Shape;257;p20"/>
          <p:cNvGraphicFramePr/>
          <p:nvPr/>
        </p:nvGraphicFramePr>
        <p:xfrm>
          <a:off x="2051050" y="115887"/>
          <a:ext cx="5160962" cy="6505575"/>
        </p:xfrm>
        <a:graphic>
          <a:graphicData uri="http://schemas.openxmlformats.org/presentationml/2006/ole">
            <mc:AlternateContent xmlns:mc="http://schemas.openxmlformats.org/markup-compatibility/2006">
              <mc:Choice xmlns:v="urn:schemas-microsoft-com:vml" Requires="v">
                <p:oleObj spid="_x0000_s3095" r:id="rId4" imgW="5160962" imgH="6505575" progId="Word.Document.12">
                  <p:embed/>
                </p:oleObj>
              </mc:Choice>
              <mc:Fallback>
                <p:oleObj r:id="rId4" imgW="5160962" imgH="6505575" progId="Word.Document.12">
                  <p:embed/>
                  <p:pic>
                    <p:nvPicPr>
                      <p:cNvPr id="257" name="Google Shape;257;p20"/>
                      <p:cNvPicPr preferRelativeResize="0"/>
                      <p:nvPr/>
                    </p:nvPicPr>
                    <p:blipFill rotWithShape="1">
                      <a:blip r:embed="rId5">
                        <a:alphaModFix/>
                      </a:blip>
                      <a:srcRect/>
                      <a:stretch/>
                    </p:blipFill>
                    <p:spPr>
                      <a:xfrm>
                        <a:off x="2051050" y="115887"/>
                        <a:ext cx="5160962" cy="6505575"/>
                      </a:xfrm>
                      <a:prstGeom prst="rect">
                        <a:avLst/>
                      </a:prstGeom>
                      <a:noFill/>
                      <a:ln>
                        <a:noFill/>
                      </a:ln>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1"/>
          <p:cNvSpPr txBox="1">
            <a:spLocks noGrp="1"/>
          </p:cNvSpPr>
          <p:nvPr>
            <p:ph type="title"/>
          </p:nvPr>
        </p:nvSpPr>
        <p:spPr>
          <a:xfrm>
            <a:off x="685800" y="152400"/>
            <a:ext cx="6870700" cy="973137"/>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800"/>
              <a:buFont typeface="Comic Sans MS"/>
              <a:buNone/>
            </a:pPr>
            <a:r>
              <a:rPr lang="en-US" sz="4800" b="0" i="0" u="sng" dirty="0">
                <a:solidFill>
                  <a:schemeClr val="dk1"/>
                </a:solidFill>
                <a:latin typeface="Twinkl Cursive Unlooped Thin" panose="02000000000000000000" pitchFamily="2" charset="0"/>
                <a:ea typeface="Comic Sans MS"/>
                <a:cs typeface="Comic Sans MS"/>
                <a:sym typeface="Comic Sans MS"/>
              </a:rPr>
              <a:t>Reminders…</a:t>
            </a:r>
            <a:endParaRPr dirty="0">
              <a:latin typeface="Twinkl Cursive Unlooped Thin" panose="02000000000000000000" pitchFamily="2" charset="0"/>
            </a:endParaRPr>
          </a:p>
        </p:txBody>
      </p:sp>
      <p:sp>
        <p:nvSpPr>
          <p:cNvPr id="263" name="Google Shape;263;p21"/>
          <p:cNvSpPr txBox="1">
            <a:spLocks noGrp="1"/>
          </p:cNvSpPr>
          <p:nvPr>
            <p:ph idx="1"/>
          </p:nvPr>
        </p:nvSpPr>
        <p:spPr>
          <a:xfrm>
            <a:off x="611187" y="1125537"/>
            <a:ext cx="7696200" cy="467951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000"/>
              <a:buFont typeface="Comic Sans MS"/>
              <a:buChar char="•"/>
            </a:pPr>
            <a:r>
              <a:rPr lang="en-US" sz="2000" i="0" u="none" dirty="0">
                <a:solidFill>
                  <a:schemeClr val="dk1"/>
                </a:solidFill>
                <a:latin typeface="Twinkl Cursive Unlooped Thin" panose="02000000000000000000" pitchFamily="2" charset="0"/>
                <a:ea typeface="Comic Sans MS"/>
                <a:cs typeface="Comic Sans MS"/>
                <a:sym typeface="Comic Sans MS"/>
              </a:rPr>
              <a:t>Please put your child’s first name and surname in </a:t>
            </a:r>
            <a:r>
              <a:rPr lang="en-US" sz="2000" b="1" i="0" u="none" dirty="0">
                <a:solidFill>
                  <a:schemeClr val="dk1"/>
                </a:solidFill>
                <a:latin typeface="Twinkl Cursive Unlooped Thin" panose="02000000000000000000" pitchFamily="2" charset="0"/>
                <a:ea typeface="Comic Sans MS"/>
                <a:cs typeface="Comic Sans MS"/>
                <a:sym typeface="Comic Sans MS"/>
              </a:rPr>
              <a:t>all </a:t>
            </a:r>
            <a:r>
              <a:rPr lang="en-US" sz="2000" i="0" u="none" dirty="0">
                <a:solidFill>
                  <a:schemeClr val="dk1"/>
                </a:solidFill>
                <a:latin typeface="Twinkl Cursive Unlooped Thin" panose="02000000000000000000" pitchFamily="2" charset="0"/>
                <a:ea typeface="Comic Sans MS"/>
                <a:cs typeface="Comic Sans MS"/>
                <a:sym typeface="Comic Sans MS"/>
              </a:rPr>
              <a:t>their belongings. This is very important!</a:t>
            </a:r>
            <a:endParaRPr sz="2000" i="0" u="none" dirty="0">
              <a:solidFill>
                <a:schemeClr val="dk1"/>
              </a:solidFill>
              <a:latin typeface="Twinkl Cursive Unlooped Thin" panose="02000000000000000000" pitchFamily="2" charset="0"/>
              <a:ea typeface="Comic Sans MS"/>
              <a:cs typeface="Comic Sans MS"/>
              <a:sym typeface="Comic Sans MS"/>
            </a:endParaRPr>
          </a:p>
          <a:p>
            <a:pPr marL="457200" lvl="0" indent="0" algn="l" rtl="0">
              <a:lnSpc>
                <a:spcPct val="90000"/>
              </a:lnSpc>
              <a:spcBef>
                <a:spcPts val="0"/>
              </a:spcBef>
              <a:spcAft>
                <a:spcPts val="0"/>
              </a:spcAft>
              <a:buNone/>
            </a:pPr>
            <a:endParaRPr sz="2000" dirty="0">
              <a:solidFill>
                <a:schemeClr val="dk1"/>
              </a:solidFill>
              <a:latin typeface="Twinkl Cursive Unlooped Thin" panose="02000000000000000000" pitchFamily="2" charset="0"/>
              <a:ea typeface="Comic Sans MS"/>
              <a:cs typeface="Comic Sans MS"/>
              <a:sym typeface="Comic Sans MS"/>
            </a:endParaRPr>
          </a:p>
          <a:p>
            <a:pPr marL="342900" lvl="0" indent="-342900" algn="l" rtl="0">
              <a:lnSpc>
                <a:spcPct val="90000"/>
              </a:lnSpc>
              <a:spcBef>
                <a:spcPts val="0"/>
              </a:spcBef>
              <a:spcAft>
                <a:spcPts val="0"/>
              </a:spcAft>
              <a:buClr>
                <a:schemeClr val="dk1"/>
              </a:buClr>
              <a:buSzPts val="2000"/>
              <a:buFont typeface="Comic Sans MS"/>
              <a:buChar char="•"/>
            </a:pPr>
            <a:r>
              <a:rPr lang="en-US" sz="2000" dirty="0">
                <a:solidFill>
                  <a:schemeClr val="dk1"/>
                </a:solidFill>
                <a:latin typeface="Twinkl Cursive Unlooped Thin" panose="02000000000000000000" pitchFamily="2" charset="0"/>
                <a:ea typeface="Comic Sans MS"/>
                <a:cs typeface="Comic Sans MS"/>
                <a:sym typeface="Comic Sans MS"/>
              </a:rPr>
              <a:t>If you think your child may need a change of clothes for any reason please either send a named bag to school which can stay on their peg, or put clothes in their book bag.</a:t>
            </a:r>
            <a:endParaRPr sz="2000" dirty="0">
              <a:solidFill>
                <a:schemeClr val="dk1"/>
              </a:solidFill>
              <a:latin typeface="Twinkl Cursive Unlooped Thin" panose="02000000000000000000" pitchFamily="2" charset="0"/>
              <a:ea typeface="Comic Sans MS"/>
              <a:cs typeface="Comic Sans MS"/>
              <a:sym typeface="Comic Sans MS"/>
            </a:endParaRPr>
          </a:p>
          <a:p>
            <a:pPr marL="457200" lvl="0" indent="0" algn="l" rtl="0">
              <a:lnSpc>
                <a:spcPct val="90000"/>
              </a:lnSpc>
              <a:spcBef>
                <a:spcPts val="0"/>
              </a:spcBef>
              <a:spcAft>
                <a:spcPts val="0"/>
              </a:spcAft>
              <a:buNone/>
            </a:pPr>
            <a:endParaRPr sz="2000" dirty="0">
              <a:solidFill>
                <a:schemeClr val="dk1"/>
              </a:solidFill>
              <a:latin typeface="Twinkl Cursive Unlooped Thin" panose="02000000000000000000" pitchFamily="2" charset="0"/>
              <a:ea typeface="Comic Sans MS"/>
              <a:cs typeface="Comic Sans MS"/>
              <a:sym typeface="Comic Sans MS"/>
            </a:endParaRPr>
          </a:p>
          <a:p>
            <a:pPr marL="342900" lvl="0" indent="-342900" algn="l" rtl="0">
              <a:lnSpc>
                <a:spcPct val="100000"/>
              </a:lnSpc>
              <a:spcBef>
                <a:spcPts val="400"/>
              </a:spcBef>
              <a:spcAft>
                <a:spcPts val="0"/>
              </a:spcAft>
              <a:buClr>
                <a:schemeClr val="dk1"/>
              </a:buClr>
              <a:buSzPts val="2000"/>
              <a:buFont typeface="Comic Sans MS"/>
              <a:buChar char="•"/>
            </a:pPr>
            <a:r>
              <a:rPr lang="en-US" sz="2000" i="0" u="none" dirty="0">
                <a:solidFill>
                  <a:schemeClr val="dk1"/>
                </a:solidFill>
                <a:latin typeface="Twinkl Cursive Unlooped Thin" panose="02000000000000000000" pitchFamily="2" charset="0"/>
                <a:ea typeface="Comic Sans MS"/>
                <a:cs typeface="Comic Sans MS"/>
                <a:sym typeface="Comic Sans MS"/>
              </a:rPr>
              <a:t>Help your child to learn their purple mash password so that they can log in independently.</a:t>
            </a:r>
            <a:endParaRPr sz="2000" i="0" u="none" dirty="0">
              <a:solidFill>
                <a:schemeClr val="dk1"/>
              </a:solidFill>
              <a:latin typeface="Twinkl Cursive Unlooped Thin" panose="02000000000000000000" pitchFamily="2" charset="0"/>
              <a:ea typeface="Comic Sans MS"/>
              <a:cs typeface="Comic Sans MS"/>
              <a:sym typeface="Comic Sans MS"/>
            </a:endParaRPr>
          </a:p>
          <a:p>
            <a:pPr marL="457200" lvl="0" indent="0" algn="l" rtl="0">
              <a:lnSpc>
                <a:spcPct val="100000"/>
              </a:lnSpc>
              <a:spcBef>
                <a:spcPts val="400"/>
              </a:spcBef>
              <a:spcAft>
                <a:spcPts val="0"/>
              </a:spcAft>
              <a:buNone/>
            </a:pPr>
            <a:endParaRPr sz="2000" dirty="0">
              <a:solidFill>
                <a:schemeClr val="dk1"/>
              </a:solidFill>
              <a:latin typeface="Twinkl Cursive Unlooped Thin" panose="02000000000000000000" pitchFamily="2" charset="0"/>
              <a:ea typeface="Comic Sans MS"/>
              <a:cs typeface="Comic Sans MS"/>
              <a:sym typeface="Comic Sans MS"/>
            </a:endParaRPr>
          </a:p>
          <a:p>
            <a:pPr marL="342900" lvl="0" indent="-342900" algn="l" rtl="0">
              <a:lnSpc>
                <a:spcPct val="100000"/>
              </a:lnSpc>
              <a:spcBef>
                <a:spcPts val="400"/>
              </a:spcBef>
              <a:spcAft>
                <a:spcPts val="0"/>
              </a:spcAft>
              <a:buClr>
                <a:schemeClr val="dk1"/>
              </a:buClr>
              <a:buSzPts val="2000"/>
              <a:buFont typeface="Comic Sans MS"/>
              <a:buChar char="•"/>
            </a:pPr>
            <a:r>
              <a:rPr lang="en-US" sz="2000" i="0" u="none" dirty="0">
                <a:solidFill>
                  <a:schemeClr val="dk1"/>
                </a:solidFill>
                <a:latin typeface="Twinkl Cursive Unlooped Thin" panose="02000000000000000000" pitchFamily="2" charset="0"/>
                <a:ea typeface="Comic Sans MS"/>
                <a:cs typeface="Comic Sans MS"/>
                <a:sym typeface="Comic Sans MS"/>
              </a:rPr>
              <a:t>Arrive at school on time at 8:40 so that children feel settled and ready to learn. We always have a busy exciting day planned and need to get started straight away. </a:t>
            </a:r>
            <a:endParaRPr lang="en-US" sz="2000" dirty="0">
              <a:solidFill>
                <a:schemeClr val="dk1"/>
              </a:solidFill>
              <a:latin typeface="Twinkl Cursive Unlooped Thin" panose="02000000000000000000" pitchFamily="2" charset="0"/>
              <a:ea typeface="Comic Sans MS"/>
              <a:cs typeface="Comic Sans MS"/>
              <a:sym typeface="Comic Sans MS"/>
            </a:endParaRPr>
          </a:p>
          <a:p>
            <a:pPr marL="342900" lvl="0" indent="-342900" algn="l" rtl="0">
              <a:lnSpc>
                <a:spcPct val="100000"/>
              </a:lnSpc>
              <a:spcBef>
                <a:spcPts val="400"/>
              </a:spcBef>
              <a:spcAft>
                <a:spcPts val="0"/>
              </a:spcAft>
              <a:buClr>
                <a:schemeClr val="dk1"/>
              </a:buClr>
              <a:buSzPts val="2000"/>
              <a:buFont typeface="Comic Sans MS"/>
              <a:buChar char="•"/>
            </a:pPr>
            <a:endParaRPr lang="en-US" sz="2000" i="0" u="none" dirty="0">
              <a:solidFill>
                <a:schemeClr val="dk1"/>
              </a:solidFill>
              <a:latin typeface="Twinkl Cursive Unlooped Thin" panose="02000000000000000000" pitchFamily="2" charset="0"/>
              <a:ea typeface="Comic Sans MS"/>
              <a:cs typeface="Comic Sans MS"/>
              <a:sym typeface="Comic Sans MS"/>
            </a:endParaRPr>
          </a:p>
          <a:p>
            <a:pPr marL="342900" lvl="0" indent="-342900" algn="l" rtl="0">
              <a:lnSpc>
                <a:spcPct val="100000"/>
              </a:lnSpc>
              <a:spcBef>
                <a:spcPts val="400"/>
              </a:spcBef>
              <a:spcAft>
                <a:spcPts val="0"/>
              </a:spcAft>
              <a:buClr>
                <a:schemeClr val="dk1"/>
              </a:buClr>
              <a:buSzPts val="2000"/>
              <a:buFont typeface="Comic Sans MS"/>
              <a:buChar char="•"/>
            </a:pPr>
            <a:r>
              <a:rPr lang="en-US" sz="2000" dirty="0">
                <a:solidFill>
                  <a:schemeClr val="dk1"/>
                </a:solidFill>
                <a:latin typeface="Twinkl Cursive Unlooped Thin" panose="02000000000000000000" pitchFamily="2" charset="0"/>
                <a:ea typeface="Comic Sans MS"/>
                <a:cs typeface="Comic Sans MS"/>
                <a:sym typeface="Comic Sans MS"/>
              </a:rPr>
              <a:t>If someone other than yourself is collecting your child please email or speak to the class teacher.  If this is on a regular basis please let the class teacher know in September. </a:t>
            </a:r>
            <a:endParaRPr sz="2000" dirty="0">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2"/>
          <p:cNvSpPr txBox="1">
            <a:spLocks noGrp="1"/>
          </p:cNvSpPr>
          <p:nvPr>
            <p:ph idx="1"/>
          </p:nvPr>
        </p:nvSpPr>
        <p:spPr>
          <a:xfrm>
            <a:off x="323850" y="322300"/>
            <a:ext cx="8521800" cy="5611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Comic Sans MS"/>
              <a:buNone/>
            </a:pPr>
            <a:r>
              <a:rPr lang="en-US" sz="2300" dirty="0">
                <a:solidFill>
                  <a:schemeClr val="dk1"/>
                </a:solidFill>
                <a:latin typeface="Twinkl Cursive Unlooped Thin" panose="02000000000000000000" pitchFamily="2" charset="0"/>
                <a:ea typeface="Comic Sans MS"/>
                <a:cs typeface="Comic Sans MS"/>
                <a:sym typeface="Comic Sans MS"/>
              </a:rPr>
              <a:t>We know that there is a lot of information here.  If you have any questions or queries please feel free to email us. </a:t>
            </a:r>
            <a:endParaRPr sz="2300" dirty="0">
              <a:solidFill>
                <a:schemeClr val="dk1"/>
              </a:solidFill>
              <a:latin typeface="Twinkl Cursive Unlooped Thin" panose="02000000000000000000" pitchFamily="2" charset="0"/>
              <a:ea typeface="Comic Sans MS"/>
              <a:cs typeface="Comic Sans MS"/>
              <a:sym typeface="Comic Sans MS"/>
            </a:endParaRPr>
          </a:p>
          <a:p>
            <a:pPr marL="0" marR="0" lvl="0" indent="0" algn="l" rtl="0">
              <a:lnSpc>
                <a:spcPct val="100000"/>
              </a:lnSpc>
              <a:spcBef>
                <a:spcPts val="0"/>
              </a:spcBef>
              <a:spcAft>
                <a:spcPts val="0"/>
              </a:spcAft>
              <a:buClr>
                <a:schemeClr val="dk1"/>
              </a:buClr>
              <a:buSzPts val="3200"/>
              <a:buFont typeface="Comic Sans MS"/>
              <a:buNone/>
            </a:pPr>
            <a:endParaRPr sz="2300" dirty="0">
              <a:solidFill>
                <a:schemeClr val="dk1"/>
              </a:solidFill>
              <a:latin typeface="Twinkl Cursive Unlooped Thin" panose="02000000000000000000" pitchFamily="2" charset="0"/>
              <a:ea typeface="Comic Sans MS"/>
              <a:cs typeface="Comic Sans MS"/>
              <a:sym typeface="Comic Sans MS"/>
            </a:endParaRPr>
          </a:p>
          <a:p>
            <a:pPr marL="0" marR="0" lvl="0" indent="0" algn="l" rtl="0">
              <a:lnSpc>
                <a:spcPct val="100000"/>
              </a:lnSpc>
              <a:spcBef>
                <a:spcPts val="0"/>
              </a:spcBef>
              <a:spcAft>
                <a:spcPts val="0"/>
              </a:spcAft>
              <a:buClr>
                <a:schemeClr val="dk1"/>
              </a:buClr>
              <a:buSzPts val="3200"/>
              <a:buFont typeface="Comic Sans MS"/>
              <a:buNone/>
            </a:pPr>
            <a:r>
              <a:rPr lang="en-US" sz="2300" dirty="0">
                <a:solidFill>
                  <a:schemeClr val="dk1"/>
                </a:solidFill>
                <a:latin typeface="Twinkl Cursive Unlooped Thin" panose="02000000000000000000" pitchFamily="2" charset="0"/>
                <a:ea typeface="Comic Sans MS"/>
                <a:cs typeface="Comic Sans MS"/>
                <a:sym typeface="Comic Sans MS"/>
              </a:rPr>
              <a:t>Class 3 -</a:t>
            </a:r>
            <a:endParaRPr sz="2300" dirty="0">
              <a:solidFill>
                <a:schemeClr val="dk1"/>
              </a:solidFill>
              <a:latin typeface="Twinkl Cursive Unlooped Thin" panose="02000000000000000000" pitchFamily="2" charset="0"/>
              <a:ea typeface="Comic Sans MS"/>
              <a:cs typeface="Comic Sans MS"/>
              <a:sym typeface="Comic Sans MS"/>
            </a:endParaRPr>
          </a:p>
          <a:p>
            <a:pPr marL="0" marR="0" lvl="0" indent="0" algn="l" rtl="0">
              <a:lnSpc>
                <a:spcPct val="100000"/>
              </a:lnSpc>
              <a:spcBef>
                <a:spcPts val="0"/>
              </a:spcBef>
              <a:spcAft>
                <a:spcPts val="0"/>
              </a:spcAft>
              <a:buClr>
                <a:schemeClr val="dk1"/>
              </a:buClr>
              <a:buSzPts val="3200"/>
              <a:buFont typeface="Comic Sans MS"/>
              <a:buNone/>
            </a:pPr>
            <a:r>
              <a:rPr lang="en-US" sz="2300" u="sng" dirty="0">
                <a:solidFill>
                  <a:schemeClr val="hlink"/>
                </a:solidFill>
                <a:ea typeface="Comic Sans MS"/>
                <a:cs typeface="Comic Sans MS"/>
                <a:sym typeface="Comic Sans MS"/>
                <a:hlinkClick r:id="rId3"/>
              </a:rPr>
              <a:t>lhowell@stannington.sheffield.sch.uk</a:t>
            </a:r>
            <a:endParaRPr sz="2300" dirty="0">
              <a:solidFill>
                <a:schemeClr val="dk1"/>
              </a:solidFill>
              <a:latin typeface="+mn-lt"/>
              <a:ea typeface="Comic Sans MS"/>
              <a:cs typeface="Comic Sans MS"/>
              <a:sym typeface="Comic Sans MS"/>
            </a:endParaRPr>
          </a:p>
          <a:p>
            <a:pPr marL="0" marR="0" lvl="0" indent="0" algn="l" rtl="0">
              <a:lnSpc>
                <a:spcPct val="100000"/>
              </a:lnSpc>
              <a:spcBef>
                <a:spcPts val="0"/>
              </a:spcBef>
              <a:spcAft>
                <a:spcPts val="0"/>
              </a:spcAft>
              <a:buClr>
                <a:schemeClr val="dk1"/>
              </a:buClr>
              <a:buSzPts val="3200"/>
              <a:buFont typeface="Comic Sans MS"/>
              <a:buNone/>
            </a:pPr>
            <a:endParaRPr sz="2300" dirty="0">
              <a:solidFill>
                <a:schemeClr val="dk1"/>
              </a:solidFill>
              <a:latin typeface="Twinkl Cursive Unlooped Thin" panose="02000000000000000000" pitchFamily="2" charset="0"/>
              <a:ea typeface="Comic Sans MS"/>
              <a:cs typeface="Comic Sans MS"/>
              <a:sym typeface="Comic Sans MS"/>
            </a:endParaRPr>
          </a:p>
          <a:p>
            <a:pPr marL="0" marR="0" lvl="0" indent="0" algn="l" rtl="0">
              <a:lnSpc>
                <a:spcPct val="100000"/>
              </a:lnSpc>
              <a:spcBef>
                <a:spcPts val="0"/>
              </a:spcBef>
              <a:spcAft>
                <a:spcPts val="0"/>
              </a:spcAft>
              <a:buClr>
                <a:schemeClr val="dk1"/>
              </a:buClr>
              <a:buSzPts val="3200"/>
              <a:buFont typeface="Comic Sans MS"/>
              <a:buNone/>
            </a:pPr>
            <a:r>
              <a:rPr lang="en-US" sz="2300" dirty="0">
                <a:solidFill>
                  <a:schemeClr val="dk1"/>
                </a:solidFill>
                <a:latin typeface="Twinkl Cursive Unlooped Thin" panose="02000000000000000000" pitchFamily="2" charset="0"/>
                <a:ea typeface="Comic Sans MS"/>
                <a:cs typeface="Comic Sans MS"/>
                <a:sym typeface="Comic Sans MS"/>
              </a:rPr>
              <a:t>Class 4 -</a:t>
            </a:r>
            <a:endParaRPr sz="2300" dirty="0">
              <a:solidFill>
                <a:schemeClr val="dk1"/>
              </a:solidFill>
              <a:latin typeface="Twinkl Cursive Unlooped Thin" panose="02000000000000000000" pitchFamily="2" charset="0"/>
              <a:ea typeface="Comic Sans MS"/>
              <a:cs typeface="Comic Sans MS"/>
              <a:sym typeface="Comic Sans MS"/>
            </a:endParaRPr>
          </a:p>
          <a:p>
            <a:pPr marL="0" marR="0" lvl="0" indent="0" algn="l" rtl="0">
              <a:lnSpc>
                <a:spcPct val="100000"/>
              </a:lnSpc>
              <a:spcBef>
                <a:spcPts val="0"/>
              </a:spcBef>
              <a:spcAft>
                <a:spcPts val="0"/>
              </a:spcAft>
              <a:buClr>
                <a:schemeClr val="dk1"/>
              </a:buClr>
              <a:buSzPts val="3200"/>
              <a:buFont typeface="Comic Sans MS"/>
              <a:buNone/>
            </a:pPr>
            <a:r>
              <a:rPr lang="en-US" sz="2300" u="sng" dirty="0">
                <a:solidFill>
                  <a:schemeClr val="hlink"/>
                </a:solidFill>
                <a:latin typeface="+mn-lt"/>
                <a:ea typeface="Comic Sans MS"/>
                <a:cs typeface="Comic Sans MS"/>
                <a:sym typeface="Comic Sans MS"/>
                <a:hlinkClick r:id="rId4"/>
              </a:rPr>
              <a:t>stravis@stannington.sheffield.sch.uk</a:t>
            </a:r>
            <a:endParaRPr sz="2300" dirty="0">
              <a:solidFill>
                <a:schemeClr val="dk1"/>
              </a:solidFill>
              <a:latin typeface="+mn-lt"/>
              <a:ea typeface="Comic Sans MS"/>
              <a:cs typeface="Comic Sans MS"/>
              <a:sym typeface="Comic Sans MS"/>
            </a:endParaRPr>
          </a:p>
          <a:p>
            <a:pPr marL="0" marR="0" lvl="0" indent="0" algn="ctr" rtl="0">
              <a:lnSpc>
                <a:spcPct val="100000"/>
              </a:lnSpc>
              <a:spcBef>
                <a:spcPts val="0"/>
              </a:spcBef>
              <a:spcAft>
                <a:spcPts val="0"/>
              </a:spcAft>
              <a:buClr>
                <a:schemeClr val="dk1"/>
              </a:buClr>
              <a:buSzPts val="3200"/>
              <a:buFont typeface="Comic Sans MS"/>
              <a:buNone/>
            </a:pPr>
            <a:r>
              <a:rPr lang="en-US" sz="2300" i="0" u="none" dirty="0">
                <a:solidFill>
                  <a:schemeClr val="dk1"/>
                </a:solidFill>
                <a:latin typeface="Twinkl Cursive Unlooped Thin" panose="02000000000000000000" pitchFamily="2" charset="0"/>
                <a:ea typeface="Comic Sans MS"/>
                <a:cs typeface="Comic Sans MS"/>
                <a:sym typeface="Comic Sans MS"/>
              </a:rPr>
              <a:t>          </a:t>
            </a:r>
          </a:p>
          <a:p>
            <a:pPr marL="0" marR="0" lvl="0" indent="0" algn="ctr" rtl="0">
              <a:lnSpc>
                <a:spcPct val="100000"/>
              </a:lnSpc>
              <a:spcBef>
                <a:spcPts val="0"/>
              </a:spcBef>
              <a:spcAft>
                <a:spcPts val="0"/>
              </a:spcAft>
              <a:buClr>
                <a:schemeClr val="dk1"/>
              </a:buClr>
              <a:buSzPts val="3200"/>
              <a:buFont typeface="Comic Sans MS"/>
              <a:buNone/>
            </a:pPr>
            <a:endParaRPr lang="en-US" sz="2300" dirty="0">
              <a:solidFill>
                <a:schemeClr val="dk1"/>
              </a:solidFill>
              <a:latin typeface="Twinkl Cursive Unlooped Thin" panose="02000000000000000000" pitchFamily="2" charset="0"/>
              <a:ea typeface="Comic Sans MS"/>
              <a:cs typeface="Comic Sans MS"/>
              <a:sym typeface="Comic Sans MS"/>
            </a:endParaRPr>
          </a:p>
          <a:p>
            <a:pPr marL="0" marR="0" lvl="0" indent="0" algn="ctr" rtl="0">
              <a:lnSpc>
                <a:spcPct val="100000"/>
              </a:lnSpc>
              <a:spcBef>
                <a:spcPts val="0"/>
              </a:spcBef>
              <a:spcAft>
                <a:spcPts val="0"/>
              </a:spcAft>
              <a:buClr>
                <a:schemeClr val="dk1"/>
              </a:buClr>
              <a:buSzPts val="3200"/>
              <a:buFont typeface="Comic Sans MS"/>
              <a:buNone/>
            </a:pPr>
            <a:r>
              <a:rPr lang="en-US" sz="2300" dirty="0">
                <a:solidFill>
                  <a:srgbClr val="000000"/>
                </a:solidFill>
                <a:latin typeface="Twinkl Cursive Unlooped Thin" panose="02000000000000000000" pitchFamily="2" charset="0"/>
                <a:ea typeface="Comic Sans MS"/>
                <a:cs typeface="Comic Sans MS"/>
                <a:sym typeface="Comic Sans MS"/>
              </a:rPr>
              <a:t>We look </a:t>
            </a:r>
            <a:r>
              <a:rPr lang="en-US" sz="2300">
                <a:solidFill>
                  <a:srgbClr val="000000"/>
                </a:solidFill>
                <a:latin typeface="Twinkl Cursive Unlooped Thin" panose="02000000000000000000" pitchFamily="2" charset="0"/>
                <a:ea typeface="Comic Sans MS"/>
                <a:cs typeface="Comic Sans MS"/>
                <a:sym typeface="Comic Sans MS"/>
              </a:rPr>
              <a:t>forward to working </a:t>
            </a:r>
            <a:r>
              <a:rPr lang="en-US" sz="2300" dirty="0">
                <a:solidFill>
                  <a:srgbClr val="000000"/>
                </a:solidFill>
                <a:latin typeface="Twinkl Cursive Unlooped Thin" panose="02000000000000000000" pitchFamily="2" charset="0"/>
                <a:ea typeface="Comic Sans MS"/>
                <a:cs typeface="Comic Sans MS"/>
                <a:sym typeface="Comic Sans MS"/>
              </a:rPr>
              <a:t>with your children in September!</a:t>
            </a:r>
            <a:endParaRPr sz="2300" dirty="0">
              <a:solidFill>
                <a:srgbClr val="000000"/>
              </a:solidFill>
              <a:latin typeface="Twinkl Cursive Unlooped Thin" panose="02000000000000000000" pitchFamily="2" charset="0"/>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e0cad77b5e_0_10"/>
          <p:cNvSpPr txBox="1"/>
          <p:nvPr/>
        </p:nvSpPr>
        <p:spPr>
          <a:xfrm>
            <a:off x="83400" y="68535"/>
            <a:ext cx="9060600" cy="5693836"/>
          </a:xfrm>
          <a:prstGeom prst="rect">
            <a:avLst/>
          </a:prstGeom>
          <a:noFill/>
          <a:ln>
            <a:noFill/>
          </a:ln>
        </p:spPr>
        <p:txBody>
          <a:bodyPr spcFirstLastPara="1" wrap="square" lIns="91425" tIns="91425" rIns="91425" bIns="91425" anchor="t" anchorCtr="0">
            <a:spAutoFit/>
          </a:bodyPr>
          <a:lstStyle/>
          <a:p>
            <a:pPr marL="0" lvl="0" indent="0" algn="ctr" rtl="0">
              <a:spcBef>
                <a:spcPts val="560"/>
              </a:spcBef>
              <a:spcAft>
                <a:spcPts val="0"/>
              </a:spcAft>
              <a:buNone/>
            </a:pPr>
            <a:r>
              <a:rPr lang="en-US" sz="2800" dirty="0">
                <a:solidFill>
                  <a:schemeClr val="dk1"/>
                </a:solidFill>
              </a:rPr>
              <a:t>   </a:t>
            </a:r>
            <a:r>
              <a:rPr lang="en-US" sz="2800" dirty="0">
                <a:solidFill>
                  <a:schemeClr val="dk1"/>
                </a:solidFill>
                <a:latin typeface="Twinkl Cursive Unlooped Thin" panose="02000000000000000000" pitchFamily="2" charset="0"/>
              </a:rPr>
              <a:t>Teaching Assistants </a:t>
            </a:r>
            <a:endParaRPr sz="2800" dirty="0">
              <a:solidFill>
                <a:schemeClr val="dk1"/>
              </a:solidFill>
              <a:latin typeface="Twinkl Cursive Unlooped Thin" panose="02000000000000000000" pitchFamily="2" charset="0"/>
            </a:endParaRPr>
          </a:p>
          <a:p>
            <a:pPr marL="0" lvl="0" indent="0" algn="l" rtl="0">
              <a:spcBef>
                <a:spcPts val="560"/>
              </a:spcBef>
              <a:spcAft>
                <a:spcPts val="0"/>
              </a:spcAft>
              <a:buNone/>
            </a:pPr>
            <a:endParaRPr sz="2800" dirty="0">
              <a:solidFill>
                <a:schemeClr val="dk1"/>
              </a:solidFill>
              <a:latin typeface="Twinkl Cursive Unlooped Thin" panose="02000000000000000000" pitchFamily="2" charset="0"/>
            </a:endParaRPr>
          </a:p>
          <a:p>
            <a:pPr marL="0" lvl="0" indent="0" algn="l" rtl="0">
              <a:spcBef>
                <a:spcPts val="560"/>
              </a:spcBef>
              <a:spcAft>
                <a:spcPts val="0"/>
              </a:spcAft>
              <a:buNone/>
            </a:pPr>
            <a:endParaRPr sz="2800" dirty="0">
              <a:solidFill>
                <a:schemeClr val="dk1"/>
              </a:solidFill>
              <a:latin typeface="Twinkl Cursive Unlooped Thin" panose="02000000000000000000" pitchFamily="2" charset="0"/>
            </a:endParaRPr>
          </a:p>
          <a:p>
            <a:pPr marL="0" lvl="0" indent="0" algn="l" rtl="0">
              <a:spcBef>
                <a:spcPts val="560"/>
              </a:spcBef>
              <a:spcAft>
                <a:spcPts val="0"/>
              </a:spcAft>
              <a:buNone/>
            </a:pPr>
            <a:r>
              <a:rPr lang="en-US" sz="2800" dirty="0">
                <a:solidFill>
                  <a:schemeClr val="dk1"/>
                </a:solidFill>
                <a:latin typeface="Twinkl Cursive Unlooped Thin" panose="02000000000000000000" pitchFamily="2" charset="0"/>
              </a:rPr>
              <a:t>         </a:t>
            </a:r>
            <a:endParaRPr sz="2800" dirty="0">
              <a:solidFill>
                <a:schemeClr val="dk1"/>
              </a:solidFill>
              <a:latin typeface="Twinkl Cursive Unlooped Thin" panose="02000000000000000000" pitchFamily="2" charset="0"/>
            </a:endParaRPr>
          </a:p>
          <a:p>
            <a:pPr marL="0" lvl="0" indent="0" algn="l" rtl="0">
              <a:spcBef>
                <a:spcPts val="560"/>
              </a:spcBef>
              <a:spcAft>
                <a:spcPts val="0"/>
              </a:spcAft>
              <a:buNone/>
            </a:pPr>
            <a:endParaRPr sz="2800" dirty="0">
              <a:solidFill>
                <a:schemeClr val="dk1"/>
              </a:solidFill>
              <a:latin typeface="Twinkl Cursive Unlooped Thin" panose="02000000000000000000" pitchFamily="2" charset="0"/>
            </a:endParaRPr>
          </a:p>
          <a:p>
            <a:pPr marL="0" lvl="0" indent="0" algn="l" rtl="0">
              <a:spcBef>
                <a:spcPts val="560"/>
              </a:spcBef>
              <a:spcAft>
                <a:spcPts val="0"/>
              </a:spcAft>
              <a:buNone/>
            </a:pPr>
            <a:endParaRPr lang="en-GB" sz="2800" dirty="0">
              <a:solidFill>
                <a:schemeClr val="dk1"/>
              </a:solidFill>
              <a:latin typeface="Twinkl Cursive Unlooped Thin" panose="02000000000000000000" pitchFamily="2" charset="0"/>
            </a:endParaRPr>
          </a:p>
          <a:p>
            <a:pPr marL="0" lvl="0" indent="0" algn="l" rtl="0">
              <a:spcBef>
                <a:spcPts val="560"/>
              </a:spcBef>
              <a:spcAft>
                <a:spcPts val="0"/>
              </a:spcAft>
              <a:buNone/>
            </a:pPr>
            <a:endParaRPr lang="en-GB" sz="2800" dirty="0">
              <a:solidFill>
                <a:schemeClr val="dk1"/>
              </a:solidFill>
              <a:latin typeface="Twinkl Cursive Unlooped Thin" panose="02000000000000000000" pitchFamily="2" charset="0"/>
            </a:endParaRPr>
          </a:p>
          <a:p>
            <a:pPr marL="0" lvl="0" indent="0" algn="l" rtl="0">
              <a:spcBef>
                <a:spcPts val="560"/>
              </a:spcBef>
              <a:spcAft>
                <a:spcPts val="0"/>
              </a:spcAft>
              <a:buNone/>
            </a:pPr>
            <a:r>
              <a:rPr lang="en-GB" sz="2800" dirty="0">
                <a:solidFill>
                  <a:schemeClr val="dk1"/>
                </a:solidFill>
                <a:latin typeface="Twinkl Cursive Unlooped Thin" panose="02000000000000000000" pitchFamily="2" charset="0"/>
              </a:rPr>
              <a:t> Mrs Williams 		Miss Melville</a:t>
            </a:r>
          </a:p>
          <a:p>
            <a:pPr marL="0" lvl="0" indent="0" algn="l" rtl="0">
              <a:spcBef>
                <a:spcPts val="560"/>
              </a:spcBef>
              <a:spcAft>
                <a:spcPts val="0"/>
              </a:spcAft>
              <a:buNone/>
            </a:pPr>
            <a:endParaRPr sz="2800" dirty="0">
              <a:solidFill>
                <a:schemeClr val="dk1"/>
              </a:solidFill>
              <a:latin typeface="Twinkl Cursive Unlooped Thin" panose="02000000000000000000" pitchFamily="2" charset="0"/>
            </a:endParaRPr>
          </a:p>
          <a:p>
            <a:pPr marL="0" lvl="0" indent="0" algn="l" rtl="0">
              <a:spcBef>
                <a:spcPts val="560"/>
              </a:spcBef>
              <a:spcAft>
                <a:spcPts val="0"/>
              </a:spcAft>
              <a:buNone/>
            </a:pPr>
            <a:r>
              <a:rPr lang="en-US" sz="2800" dirty="0" err="1">
                <a:solidFill>
                  <a:schemeClr val="tx1"/>
                </a:solidFill>
                <a:latin typeface="Twinkl Cursive Unlooped Thin" panose="02000000000000000000" pitchFamily="2" charset="0"/>
              </a:rPr>
              <a:t>Mrs</a:t>
            </a:r>
            <a:r>
              <a:rPr lang="en-US" sz="2800" dirty="0">
                <a:solidFill>
                  <a:schemeClr val="tx1"/>
                </a:solidFill>
                <a:latin typeface="Twinkl Cursive Unlooped Thin" panose="02000000000000000000" pitchFamily="2" charset="0"/>
              </a:rPr>
              <a:t> Williams and Miss Melville support children in the classroom and at nurture. </a:t>
            </a:r>
            <a:endParaRPr dirty="0">
              <a:solidFill>
                <a:schemeClr val="tx1"/>
              </a:solidFill>
              <a:latin typeface="Twinkl Cursive Unlooped Thin" panose="02000000000000000000" pitchFamily="2" charset="0"/>
            </a:endParaRPr>
          </a:p>
        </p:txBody>
      </p:sp>
      <p:pic>
        <p:nvPicPr>
          <p:cNvPr id="7" name="Picture 6" descr="C:\Users\skirk\AppData\Local\Microsoft\Windows\Temporary Internet Files\Content.Word\IMG_3867.jpg"/>
          <p:cNvPicPr/>
          <p:nvPr/>
        </p:nvPicPr>
        <p:blipFill rotWithShape="1">
          <a:blip r:embed="rId3" cstate="print">
            <a:extLst>
              <a:ext uri="{28A0092B-C50C-407E-A947-70E740481C1C}">
                <a14:useLocalDpi xmlns:a14="http://schemas.microsoft.com/office/drawing/2010/main" val="0"/>
              </a:ext>
            </a:extLst>
          </a:blip>
          <a:srcRect l="13985" t="18116" r="12222"/>
          <a:stretch/>
        </p:blipFill>
        <p:spPr bwMode="auto">
          <a:xfrm>
            <a:off x="737870" y="1267563"/>
            <a:ext cx="1897380" cy="1772285"/>
          </a:xfrm>
          <a:prstGeom prst="rect">
            <a:avLst/>
          </a:prstGeom>
          <a:noFill/>
          <a:ln>
            <a:noFill/>
          </a:ln>
          <a:extLst>
            <a:ext uri="{53640926-AAD7-44D8-BBD7-CCE9431645EC}">
              <a14:shadowObscured xmlns:a14="http://schemas.microsoft.com/office/drawing/2010/main"/>
            </a:ext>
          </a:extLst>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5377497" y="1010705"/>
            <a:ext cx="1762125" cy="2286000"/>
          </a:xfrm>
          <a:prstGeom prst="rect">
            <a:avLst/>
          </a:prstGeom>
          <a:noFill/>
        </p:spPr>
      </p:pic>
    </p:spTree>
    <p:extLst>
      <p:ext uri="{BB962C8B-B14F-4D97-AF65-F5344CB8AC3E}">
        <p14:creationId xmlns:p14="http://schemas.microsoft.com/office/powerpoint/2010/main" val="202433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013" y="727444"/>
            <a:ext cx="6978163" cy="5348041"/>
          </a:xfrm>
        </p:spPr>
        <p:txBody>
          <a:bodyPr/>
          <a:lstStyle/>
          <a:p>
            <a:pPr marL="0" indent="0" algn="ctr">
              <a:buNone/>
            </a:pPr>
            <a:r>
              <a:rPr lang="en-GB" sz="3200" dirty="0">
                <a:latin typeface="Twinkl Cursive Unlooped Thin" panose="02000000000000000000" pitchFamily="2" charset="0"/>
              </a:rPr>
              <a:t>The aim of this PowerPoint is to provide you with as much information as we can about Year 1. We know that many of you will have no experience of what happens in Year 1 and what the children will be doing.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010827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8867d082d9_0_5"/>
          <p:cNvSpPr txBox="1">
            <a:spLocks noGrp="1"/>
          </p:cNvSpPr>
          <p:nvPr>
            <p:ph type="title"/>
          </p:nvPr>
        </p:nvSpPr>
        <p:spPr>
          <a:xfrm>
            <a:off x="685800" y="152400"/>
            <a:ext cx="6870600" cy="8145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dirty="0">
                <a:latin typeface="Twinkl Cursive Unlooped Thin" panose="02000000000000000000" pitchFamily="2" charset="0"/>
                <a:sym typeface="Arial"/>
              </a:rPr>
              <a:t>A Typical Day</a:t>
            </a:r>
            <a:endParaRPr dirty="0">
              <a:latin typeface="Twinkl Cursive Unlooped Thin" panose="02000000000000000000" pitchFamily="2" charset="0"/>
              <a:sym typeface="Arial"/>
            </a:endParaRPr>
          </a:p>
        </p:txBody>
      </p:sp>
      <p:sp>
        <p:nvSpPr>
          <p:cNvPr id="84" name="Google Shape;84;g8867d082d9_0_5"/>
          <p:cNvSpPr txBox="1">
            <a:spLocks noGrp="1"/>
          </p:cNvSpPr>
          <p:nvPr>
            <p:ph idx="1"/>
          </p:nvPr>
        </p:nvSpPr>
        <p:spPr>
          <a:xfrm>
            <a:off x="685800" y="1092275"/>
            <a:ext cx="7696200" cy="4394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360"/>
              </a:spcBef>
              <a:spcAft>
                <a:spcPts val="0"/>
              </a:spcAft>
              <a:buSzPts val="1800"/>
              <a:buNone/>
            </a:pPr>
            <a:r>
              <a:rPr lang="en-US" sz="2800" dirty="0">
                <a:solidFill>
                  <a:srgbClr val="000000"/>
                </a:solidFill>
                <a:latin typeface="Twinkl Cursive Unlooped Thin" panose="02000000000000000000" pitchFamily="2" charset="0"/>
                <a:ea typeface="Comic Sans MS"/>
                <a:cs typeface="Comic Sans MS"/>
                <a:sym typeface="Comic Sans MS"/>
              </a:rPr>
              <a:t>Children will have access to some continuous provision, for the first half term. The following slides explain what a typical day in Year 1 looks like and we aim to work towards this as the children come in to school.  </a:t>
            </a:r>
          </a:p>
          <a:p>
            <a:pPr marL="0" lvl="0" indent="0" algn="l" rtl="0">
              <a:lnSpc>
                <a:spcPct val="115000"/>
              </a:lnSpc>
              <a:spcBef>
                <a:spcPts val="360"/>
              </a:spcBef>
              <a:spcAft>
                <a:spcPts val="0"/>
              </a:spcAft>
              <a:buSzPts val="1800"/>
              <a:buNone/>
            </a:pPr>
            <a:endParaRPr lang="en-US" sz="2800" dirty="0">
              <a:solidFill>
                <a:srgbClr val="000000"/>
              </a:solidFill>
              <a:latin typeface="Twinkl Cursive Unlooped Thin" panose="02000000000000000000" pitchFamily="2" charset="0"/>
              <a:ea typeface="Comic Sans MS"/>
              <a:cs typeface="Comic Sans MS"/>
              <a:sym typeface="Comic Sans MS"/>
            </a:endParaRPr>
          </a:p>
          <a:p>
            <a:pPr marL="0" lvl="0" indent="0" algn="l" rtl="0">
              <a:lnSpc>
                <a:spcPct val="115000"/>
              </a:lnSpc>
              <a:spcBef>
                <a:spcPts val="360"/>
              </a:spcBef>
              <a:spcAft>
                <a:spcPts val="0"/>
              </a:spcAft>
              <a:buSzPts val="1800"/>
              <a:buNone/>
            </a:pPr>
            <a:r>
              <a:rPr lang="en-US" sz="2800" dirty="0">
                <a:solidFill>
                  <a:srgbClr val="000000"/>
                </a:solidFill>
                <a:latin typeface="Twinkl Cursive Unlooped Thin" panose="02000000000000000000" pitchFamily="2" charset="0"/>
                <a:ea typeface="Comic Sans MS"/>
                <a:cs typeface="Comic Sans MS"/>
                <a:sym typeface="Comic Sans MS"/>
              </a:rPr>
              <a:t>The school day starts at 8:40 and finishes at 3:20. The children will need to arrive and line up on the playground outside the mobile classrooms on time</a:t>
            </a:r>
            <a:r>
              <a:rPr lang="en-US" sz="3100" dirty="0">
                <a:solidFill>
                  <a:srgbClr val="000000"/>
                </a:solidFill>
                <a:latin typeface="Twinkl Cursive Unlooped Thin" panose="02000000000000000000" pitchFamily="2" charset="0"/>
                <a:ea typeface="Comic Sans MS"/>
                <a:cs typeface="Comic Sans MS"/>
                <a:sym typeface="Comic Sans MS"/>
              </a:rPr>
              <a:t>. </a:t>
            </a:r>
          </a:p>
          <a:p>
            <a:pPr marL="0" lvl="0" indent="0" algn="l" rtl="0">
              <a:lnSpc>
                <a:spcPct val="115000"/>
              </a:lnSpc>
              <a:spcBef>
                <a:spcPts val="360"/>
              </a:spcBef>
              <a:spcAft>
                <a:spcPts val="0"/>
              </a:spcAft>
              <a:buSzPts val="1800"/>
              <a:buNone/>
            </a:pPr>
            <a:endParaRPr lang="en-US" dirty="0">
              <a:solidFill>
                <a:schemeClr val="tx1"/>
              </a:solidFill>
              <a:highlight>
                <a:srgbClr val="FFFF00"/>
              </a:highlight>
              <a:latin typeface="Twinkl Cursive Unlooped Thin" panose="02000000000000000000" pitchFamily="2" charset="0"/>
              <a:ea typeface="Comic Sans MS"/>
              <a:cs typeface="Comic Sans MS"/>
              <a:sym typeface="Comic Sans MS"/>
            </a:endParaRPr>
          </a:p>
          <a:p>
            <a:pPr marL="0" lvl="0" indent="0" algn="l" rtl="0">
              <a:lnSpc>
                <a:spcPct val="115000"/>
              </a:lnSpc>
              <a:spcBef>
                <a:spcPts val="360"/>
              </a:spcBef>
              <a:spcAft>
                <a:spcPts val="0"/>
              </a:spcAft>
              <a:buSzPts val="1800"/>
              <a:buNone/>
            </a:pPr>
            <a:endParaRPr lang="en-US" dirty="0">
              <a:solidFill>
                <a:srgbClr val="000000"/>
              </a:solidFill>
              <a:highlight>
                <a:srgbClr val="FFFF00"/>
              </a:highlight>
              <a:latin typeface="Twinkl Cursive Unlooped Thin" panose="02000000000000000000" pitchFamily="2" charset="0"/>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
          <p:cNvSpPr txBox="1">
            <a:spLocks noGrp="1"/>
          </p:cNvSpPr>
          <p:nvPr>
            <p:ph idx="1"/>
          </p:nvPr>
        </p:nvSpPr>
        <p:spPr>
          <a:xfrm>
            <a:off x="523037" y="499837"/>
            <a:ext cx="7696200" cy="5029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000"/>
              <a:buFont typeface="Comic Sans MS"/>
              <a:buNone/>
            </a:pPr>
            <a:r>
              <a:rPr lang="en-US" sz="3000" i="0" u="sng" dirty="0">
                <a:solidFill>
                  <a:schemeClr val="dk1"/>
                </a:solidFill>
                <a:latin typeface="Twinkl Cursive Unlooped Thin" panose="02000000000000000000" pitchFamily="2" charset="0"/>
                <a:ea typeface="Comic Sans MS"/>
                <a:cs typeface="Comic Sans MS"/>
                <a:sym typeface="Comic Sans MS"/>
              </a:rPr>
              <a:t>Mornings</a:t>
            </a:r>
            <a:endParaRPr dirty="0">
              <a:solidFill>
                <a:schemeClr val="dk1"/>
              </a:solidFill>
              <a:latin typeface="Twinkl Cursive Unlooped Thin" panose="02000000000000000000" pitchFamily="2" charset="0"/>
              <a:ea typeface="Comic Sans MS"/>
              <a:cs typeface="Comic Sans MS"/>
              <a:sym typeface="Comic Sans MS"/>
            </a:endParaRPr>
          </a:p>
          <a:p>
            <a:pPr marL="0" lvl="0" indent="0" algn="l" rtl="0">
              <a:lnSpc>
                <a:spcPct val="100000"/>
              </a:lnSpc>
              <a:spcBef>
                <a:spcPts val="600"/>
              </a:spcBef>
              <a:spcAft>
                <a:spcPts val="0"/>
              </a:spcAft>
              <a:buClr>
                <a:schemeClr val="dk1"/>
              </a:buClr>
              <a:buSzPts val="3000"/>
              <a:buFont typeface="Comic Sans MS"/>
              <a:buChar char="•"/>
            </a:pPr>
            <a:r>
              <a:rPr lang="en-US" sz="3000" i="0" u="none" dirty="0">
                <a:solidFill>
                  <a:schemeClr val="dk1"/>
                </a:solidFill>
                <a:latin typeface="Twinkl Cursive Unlooped Thin" panose="02000000000000000000" pitchFamily="2" charset="0"/>
                <a:ea typeface="Comic Sans MS"/>
                <a:cs typeface="Comic Sans MS"/>
                <a:sym typeface="Comic Sans MS"/>
              </a:rPr>
              <a:t>Morning Wor</a:t>
            </a:r>
            <a:r>
              <a:rPr lang="en-US" sz="3000" dirty="0">
                <a:solidFill>
                  <a:schemeClr val="dk1"/>
                </a:solidFill>
                <a:latin typeface="Twinkl Cursive Unlooped Thin" panose="02000000000000000000" pitchFamily="2" charset="0"/>
                <a:ea typeface="Comic Sans MS"/>
                <a:cs typeface="Comic Sans MS"/>
                <a:sym typeface="Comic Sans MS"/>
              </a:rPr>
              <a:t>k- short simple task as the children come in. </a:t>
            </a:r>
            <a:endParaRPr dirty="0">
              <a:solidFill>
                <a:schemeClr val="dk1"/>
              </a:solidFill>
              <a:latin typeface="Twinkl Cursive Unlooped Thin" panose="02000000000000000000" pitchFamily="2" charset="0"/>
              <a:ea typeface="Comic Sans MS"/>
              <a:cs typeface="Comic Sans MS"/>
              <a:sym typeface="Comic Sans MS"/>
            </a:endParaRPr>
          </a:p>
          <a:p>
            <a:pPr marL="0" lvl="0" indent="0" algn="l" rtl="0">
              <a:lnSpc>
                <a:spcPct val="100000"/>
              </a:lnSpc>
              <a:spcBef>
                <a:spcPts val="600"/>
              </a:spcBef>
              <a:spcAft>
                <a:spcPts val="0"/>
              </a:spcAft>
              <a:buClr>
                <a:schemeClr val="dk1"/>
              </a:buClr>
              <a:buSzPts val="3000"/>
              <a:buFont typeface="Comic Sans MS"/>
              <a:buChar char="•"/>
            </a:pPr>
            <a:r>
              <a:rPr lang="en-US" sz="3000" i="0" u="none" dirty="0">
                <a:solidFill>
                  <a:schemeClr val="dk1"/>
                </a:solidFill>
                <a:latin typeface="Twinkl Cursive Unlooped Thin" panose="02000000000000000000" pitchFamily="2" charset="0"/>
                <a:ea typeface="Comic Sans MS"/>
                <a:cs typeface="Comic Sans MS"/>
                <a:sym typeface="Comic Sans MS"/>
              </a:rPr>
              <a:t>Literacy- small group work</a:t>
            </a:r>
            <a:endParaRPr dirty="0">
              <a:solidFill>
                <a:schemeClr val="dk1"/>
              </a:solidFill>
              <a:latin typeface="Twinkl Cursive Unlooped Thin" panose="02000000000000000000" pitchFamily="2" charset="0"/>
              <a:ea typeface="Comic Sans MS"/>
              <a:cs typeface="Comic Sans MS"/>
              <a:sym typeface="Comic Sans MS"/>
            </a:endParaRPr>
          </a:p>
          <a:p>
            <a:pPr marL="0" lvl="0" indent="0" algn="l" rtl="0">
              <a:lnSpc>
                <a:spcPct val="100000"/>
              </a:lnSpc>
              <a:spcBef>
                <a:spcPts val="600"/>
              </a:spcBef>
              <a:spcAft>
                <a:spcPts val="0"/>
              </a:spcAft>
              <a:buClr>
                <a:schemeClr val="dk1"/>
              </a:buClr>
              <a:buSzPts val="3000"/>
              <a:buFont typeface="Comic Sans MS"/>
              <a:buChar char="•"/>
            </a:pPr>
            <a:r>
              <a:rPr lang="en-US" sz="3000" i="0" u="none" dirty="0">
                <a:solidFill>
                  <a:schemeClr val="dk1"/>
                </a:solidFill>
                <a:latin typeface="Twinkl Cursive Unlooped Thin" panose="02000000000000000000" pitchFamily="2" charset="0"/>
                <a:ea typeface="Comic Sans MS"/>
                <a:cs typeface="Comic Sans MS"/>
                <a:sym typeface="Comic Sans MS"/>
              </a:rPr>
              <a:t>Numeracy- small group work</a:t>
            </a:r>
            <a:endParaRPr dirty="0">
              <a:solidFill>
                <a:schemeClr val="dk1"/>
              </a:solidFill>
              <a:latin typeface="Twinkl Cursive Unlooped Thin" panose="02000000000000000000" pitchFamily="2" charset="0"/>
              <a:ea typeface="Comic Sans MS"/>
              <a:cs typeface="Comic Sans MS"/>
              <a:sym typeface="Comic Sans MS"/>
            </a:endParaRPr>
          </a:p>
          <a:p>
            <a:pPr marL="0" lvl="0" indent="0" algn="l" rtl="0">
              <a:lnSpc>
                <a:spcPct val="100000"/>
              </a:lnSpc>
              <a:spcBef>
                <a:spcPts val="600"/>
              </a:spcBef>
              <a:spcAft>
                <a:spcPts val="0"/>
              </a:spcAft>
              <a:buClr>
                <a:schemeClr val="dk1"/>
              </a:buClr>
              <a:buSzPts val="3000"/>
              <a:buFont typeface="Comic Sans MS"/>
              <a:buChar char="•"/>
            </a:pPr>
            <a:r>
              <a:rPr lang="en-US" sz="3000" i="0" u="none" dirty="0">
                <a:solidFill>
                  <a:schemeClr val="dk1"/>
                </a:solidFill>
                <a:latin typeface="Twinkl Cursive Unlooped Thin" panose="02000000000000000000" pitchFamily="2" charset="0"/>
                <a:ea typeface="Comic Sans MS"/>
                <a:cs typeface="Comic Sans MS"/>
                <a:sym typeface="Comic Sans MS"/>
              </a:rPr>
              <a:t>Phonics  - Daily</a:t>
            </a:r>
            <a:endParaRPr dirty="0">
              <a:solidFill>
                <a:schemeClr val="dk1"/>
              </a:solidFill>
              <a:latin typeface="Twinkl Cursive Unlooped Thin" panose="02000000000000000000" pitchFamily="2" charset="0"/>
              <a:ea typeface="Comic Sans MS"/>
              <a:cs typeface="Comic Sans MS"/>
              <a:sym typeface="Comic Sans MS"/>
            </a:endParaRPr>
          </a:p>
          <a:p>
            <a:pPr marL="342900" lvl="0" indent="-152400" algn="l" rtl="0">
              <a:lnSpc>
                <a:spcPct val="115000"/>
              </a:lnSpc>
              <a:spcBef>
                <a:spcPts val="600"/>
              </a:spcBef>
              <a:spcAft>
                <a:spcPts val="0"/>
              </a:spcAft>
              <a:buClr>
                <a:schemeClr val="dk1"/>
              </a:buClr>
              <a:buSzPts val="3000"/>
              <a:buFont typeface="Comic Sans MS"/>
              <a:buNone/>
            </a:pPr>
            <a:endParaRPr lang="en-GB" sz="3000" b="0" i="0" u="none" dirty="0">
              <a:solidFill>
                <a:schemeClr val="dk1"/>
              </a:solidFill>
              <a:latin typeface="Twinkl Cursive Unlooped Thin" panose="02000000000000000000" pitchFamily="2" charset="0"/>
              <a:ea typeface="Comic Sans MS"/>
              <a:cs typeface="Comic Sans MS"/>
              <a:sym typeface="Comic Sans MS"/>
            </a:endParaRPr>
          </a:p>
          <a:p>
            <a:pPr marL="342900" lvl="0" indent="-152400" rtl="0">
              <a:lnSpc>
                <a:spcPct val="115000"/>
              </a:lnSpc>
              <a:spcBef>
                <a:spcPts val="600"/>
              </a:spcBef>
              <a:spcAft>
                <a:spcPts val="0"/>
              </a:spcAft>
              <a:buClr>
                <a:schemeClr val="dk1"/>
              </a:buClr>
              <a:buSzPts val="3000"/>
              <a:buFont typeface="Comic Sans MS"/>
              <a:buNone/>
            </a:pPr>
            <a:r>
              <a:rPr lang="en-GB" sz="2400" dirty="0">
                <a:solidFill>
                  <a:schemeClr val="dk1"/>
                </a:solidFill>
                <a:latin typeface="Twinkl Cursive Unlooped Thin" panose="02000000000000000000" pitchFamily="2" charset="0"/>
                <a:ea typeface="Comic Sans MS"/>
                <a:cs typeface="Comic Sans MS"/>
                <a:sym typeface="Comic Sans MS"/>
              </a:rPr>
              <a:t>It is important that you arrive on time for starting at 8:40. The morning work allows children to settle in and for staff to check in with the children as well as do the dinner register and travel tracker.</a:t>
            </a:r>
            <a:endParaRPr sz="2400" b="0" i="0" u="none" dirty="0">
              <a:solidFill>
                <a:schemeClr val="dk1"/>
              </a:solidFill>
              <a:latin typeface="Twinkl Cursive Unlooped Thin" panose="02000000000000000000" pitchFamily="2" charset="0"/>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4"/>
          <p:cNvSpPr txBox="1">
            <a:spLocks noGrp="1"/>
          </p:cNvSpPr>
          <p:nvPr>
            <p:ph idx="1"/>
          </p:nvPr>
        </p:nvSpPr>
        <p:spPr>
          <a:xfrm>
            <a:off x="330025" y="335224"/>
            <a:ext cx="6762900" cy="5161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200"/>
              <a:buFont typeface="Comic Sans MS"/>
              <a:buNone/>
            </a:pPr>
            <a:r>
              <a:rPr lang="en-US" sz="2600" i="0" u="sng" dirty="0">
                <a:solidFill>
                  <a:schemeClr val="dk1"/>
                </a:solidFill>
                <a:latin typeface="Twinkl Cursive Unlooped Thin" panose="02000000000000000000" pitchFamily="2" charset="0"/>
                <a:ea typeface="Comic Sans MS"/>
                <a:cs typeface="Comic Sans MS"/>
                <a:sym typeface="Comic Sans MS"/>
              </a:rPr>
              <a:t>Afternoons</a:t>
            </a:r>
            <a:endParaRPr sz="3600" dirty="0">
              <a:latin typeface="Twinkl Cursive Unlooped Thin" panose="02000000000000000000" pitchFamily="2" charset="0"/>
              <a:ea typeface="Comic Sans MS"/>
              <a:cs typeface="Comic Sans MS"/>
              <a:sym typeface="Comic Sans MS"/>
            </a:endParaRPr>
          </a:p>
          <a:p>
            <a:pPr marL="0" indent="0">
              <a:spcBef>
                <a:spcPts val="440"/>
              </a:spcBef>
              <a:buClr>
                <a:schemeClr val="dk1"/>
              </a:buClr>
              <a:buSzPts val="2600"/>
              <a:buFont typeface="Comic Sans MS"/>
              <a:buChar char="•"/>
            </a:pPr>
            <a:r>
              <a:rPr lang="en-US" sz="2800" dirty="0">
                <a:solidFill>
                  <a:schemeClr val="dk1"/>
                </a:solidFill>
                <a:latin typeface="Twinkl Cursive Unlooped Thin" panose="02000000000000000000" pitchFamily="2" charset="0"/>
                <a:ea typeface="Comic Sans MS"/>
                <a:cs typeface="Comic Sans MS"/>
                <a:sym typeface="Comic Sans MS"/>
              </a:rPr>
              <a:t>Shared Reading – Daily</a:t>
            </a:r>
          </a:p>
          <a:p>
            <a:pPr marL="0" lvl="0" indent="0" algn="l" rtl="0">
              <a:lnSpc>
                <a:spcPct val="100000"/>
              </a:lnSpc>
              <a:spcBef>
                <a:spcPts val="440"/>
              </a:spcBef>
              <a:spcAft>
                <a:spcPts val="0"/>
              </a:spcAft>
              <a:buClr>
                <a:schemeClr val="dk1"/>
              </a:buClr>
              <a:buSzPts val="2600"/>
              <a:buFont typeface="Comic Sans MS"/>
              <a:buChar char="•"/>
            </a:pPr>
            <a:r>
              <a:rPr lang="en-US" sz="2600" dirty="0">
                <a:solidFill>
                  <a:schemeClr val="dk1"/>
                </a:solidFill>
                <a:latin typeface="Twinkl Cursive Unlooped Thin" panose="02000000000000000000" pitchFamily="2" charset="0"/>
                <a:ea typeface="Comic Sans MS"/>
                <a:cs typeface="Comic Sans MS"/>
                <a:sym typeface="Comic Sans MS"/>
              </a:rPr>
              <a:t>Reading. 1:1 or in small groups</a:t>
            </a:r>
            <a:endParaRPr sz="2600" i="0" u="none" dirty="0">
              <a:solidFill>
                <a:schemeClr val="dk1"/>
              </a:solidFill>
              <a:latin typeface="Twinkl Cursive Unlooped Thin"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Font typeface="Comic Sans MS"/>
              <a:buChar char="•"/>
            </a:pPr>
            <a:r>
              <a:rPr lang="en-US" sz="2600" i="0" u="none" dirty="0">
                <a:solidFill>
                  <a:schemeClr val="dk1"/>
                </a:solidFill>
                <a:latin typeface="Twinkl Cursive Unlooped Thin" panose="02000000000000000000" pitchFamily="2" charset="0"/>
                <a:ea typeface="Comic Sans MS"/>
                <a:cs typeface="Comic Sans MS"/>
                <a:sym typeface="Comic Sans MS"/>
              </a:rPr>
              <a:t>Handwriting </a:t>
            </a:r>
          </a:p>
          <a:p>
            <a:pPr marL="0" lvl="0" indent="0" algn="l" rtl="0">
              <a:lnSpc>
                <a:spcPct val="100000"/>
              </a:lnSpc>
              <a:spcBef>
                <a:spcPts val="440"/>
              </a:spcBef>
              <a:spcAft>
                <a:spcPts val="0"/>
              </a:spcAft>
              <a:buClr>
                <a:schemeClr val="dk1"/>
              </a:buClr>
              <a:buSzPts val="2600"/>
              <a:buFont typeface="Comic Sans MS"/>
              <a:buChar char="•"/>
            </a:pPr>
            <a:r>
              <a:rPr lang="en-US" sz="2600" i="0" u="none" dirty="0">
                <a:solidFill>
                  <a:schemeClr val="dk1"/>
                </a:solidFill>
                <a:latin typeface="Twinkl Cursive Unlooped Thin" panose="02000000000000000000" pitchFamily="2" charset="0"/>
                <a:ea typeface="Comic Sans MS"/>
                <a:cs typeface="Comic Sans MS"/>
                <a:sym typeface="Comic Sans MS"/>
              </a:rPr>
              <a:t>Topic Work –   </a:t>
            </a:r>
            <a:endParaRPr dirty="0">
              <a:latin typeface="Twinkl Cursive Unlooped Thin"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None/>
            </a:pPr>
            <a:r>
              <a:rPr lang="en-US" sz="2600" dirty="0">
                <a:solidFill>
                  <a:schemeClr val="dk1"/>
                </a:solidFill>
                <a:latin typeface="Twinkl Cursive Unlooped Thin" panose="02000000000000000000" pitchFamily="2" charset="0"/>
                <a:ea typeface="Comic Sans MS"/>
                <a:cs typeface="Comic Sans MS"/>
                <a:sym typeface="Comic Sans MS"/>
              </a:rPr>
              <a:t>  </a:t>
            </a:r>
            <a:r>
              <a:rPr lang="en-US" sz="2600" i="0" u="none" dirty="0">
                <a:solidFill>
                  <a:schemeClr val="dk1"/>
                </a:solidFill>
                <a:latin typeface="Twinkl Cursive Unlooped Thin" panose="02000000000000000000" pitchFamily="2" charset="0"/>
                <a:ea typeface="Comic Sans MS"/>
                <a:cs typeface="Comic Sans MS"/>
                <a:sym typeface="Comic Sans MS"/>
              </a:rPr>
              <a:t>History/Geography/Art/D&amp;T</a:t>
            </a:r>
            <a:endParaRPr sz="3600" dirty="0">
              <a:latin typeface="Twinkl Cursive Unlooped Thin"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Font typeface="Comic Sans MS"/>
              <a:buChar char="•"/>
            </a:pPr>
            <a:r>
              <a:rPr lang="en-US" sz="2600" i="0" u="none" dirty="0">
                <a:solidFill>
                  <a:schemeClr val="dk1"/>
                </a:solidFill>
                <a:latin typeface="Twinkl Cursive Unlooped Thin" panose="02000000000000000000" pitchFamily="2" charset="0"/>
                <a:ea typeface="Comic Sans MS"/>
                <a:cs typeface="Comic Sans MS"/>
                <a:sym typeface="Comic Sans MS"/>
              </a:rPr>
              <a:t>Science</a:t>
            </a:r>
            <a:endParaRPr sz="3600" dirty="0">
              <a:latin typeface="Twinkl Cursive Unlooped Thin"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Font typeface="Comic Sans MS"/>
              <a:buChar char="•"/>
            </a:pPr>
            <a:r>
              <a:rPr lang="en-US" sz="2600" i="0" u="none" dirty="0">
                <a:solidFill>
                  <a:schemeClr val="dk1"/>
                </a:solidFill>
                <a:latin typeface="Twinkl Cursive Unlooped Thin" panose="02000000000000000000" pitchFamily="2" charset="0"/>
                <a:ea typeface="Comic Sans MS"/>
                <a:cs typeface="Comic Sans MS"/>
                <a:sym typeface="Comic Sans MS"/>
              </a:rPr>
              <a:t>PSHE</a:t>
            </a:r>
            <a:endParaRPr sz="3600" dirty="0">
              <a:latin typeface="Twinkl Cursive Unlooped Thin"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Font typeface="Comic Sans MS"/>
              <a:buChar char="•"/>
            </a:pPr>
            <a:r>
              <a:rPr lang="en-US" sz="2600" i="0" u="none" dirty="0">
                <a:solidFill>
                  <a:schemeClr val="dk1"/>
                </a:solidFill>
                <a:latin typeface="Twinkl Cursive Unlooped Thin" panose="02000000000000000000" pitchFamily="2" charset="0"/>
                <a:ea typeface="Comic Sans MS"/>
                <a:cs typeface="Comic Sans MS"/>
                <a:sym typeface="Comic Sans MS"/>
              </a:rPr>
              <a:t>RE</a:t>
            </a:r>
            <a:endParaRPr sz="3600" dirty="0">
              <a:latin typeface="Twinkl Cursive Unlooped Thin"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Font typeface="Comic Sans MS"/>
              <a:buChar char="•"/>
            </a:pPr>
            <a:r>
              <a:rPr lang="en-US" sz="2600" i="0" u="none" dirty="0">
                <a:solidFill>
                  <a:schemeClr val="dk1"/>
                </a:solidFill>
                <a:latin typeface="Twinkl Cursive Unlooped Thin" panose="02000000000000000000" pitchFamily="2" charset="0"/>
                <a:ea typeface="Comic Sans MS"/>
                <a:cs typeface="Comic Sans MS"/>
                <a:sym typeface="Comic Sans MS"/>
              </a:rPr>
              <a:t>PE</a:t>
            </a:r>
            <a:endParaRPr sz="3600" dirty="0">
              <a:latin typeface="Twinkl Cursive Unlooped Thin"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Font typeface="Comic Sans MS"/>
              <a:buChar char="•"/>
            </a:pPr>
            <a:r>
              <a:rPr lang="en-US" sz="2600" i="0" u="none" dirty="0">
                <a:solidFill>
                  <a:schemeClr val="dk1"/>
                </a:solidFill>
                <a:latin typeface="Twinkl Cursive Unlooped Thin" panose="02000000000000000000" pitchFamily="2" charset="0"/>
                <a:ea typeface="Comic Sans MS"/>
                <a:cs typeface="Comic Sans MS"/>
                <a:sym typeface="Comic Sans MS"/>
              </a:rPr>
              <a:t>Music/Singing </a:t>
            </a:r>
            <a:endParaRPr sz="2600" i="0" u="none" dirty="0">
              <a:solidFill>
                <a:schemeClr val="dk1"/>
              </a:solidFill>
              <a:latin typeface="Twinkl Cursive Unlooped Thin"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Font typeface="Comic Sans MS"/>
              <a:buChar char="•"/>
            </a:pPr>
            <a:r>
              <a:rPr lang="en-US" sz="2600" i="0" u="none" dirty="0">
                <a:solidFill>
                  <a:schemeClr val="dk1"/>
                </a:solidFill>
                <a:latin typeface="Twinkl Cursive Unlooped Thin" panose="02000000000000000000" pitchFamily="2" charset="0"/>
                <a:ea typeface="Comic Sans MS"/>
                <a:cs typeface="Comic Sans MS"/>
                <a:sym typeface="Comic Sans MS"/>
              </a:rPr>
              <a:t>Computing</a:t>
            </a:r>
          </a:p>
          <a:p>
            <a:pPr marL="0" lvl="0" indent="0" algn="l" rtl="0">
              <a:lnSpc>
                <a:spcPct val="100000"/>
              </a:lnSpc>
              <a:spcBef>
                <a:spcPts val="440"/>
              </a:spcBef>
              <a:spcAft>
                <a:spcPts val="0"/>
              </a:spcAft>
              <a:buClr>
                <a:schemeClr val="dk1"/>
              </a:buClr>
              <a:buSzPts val="2600"/>
              <a:buFont typeface="Comic Sans MS"/>
              <a:buChar char="•"/>
            </a:pPr>
            <a:r>
              <a:rPr lang="en-US" sz="2600" dirty="0">
                <a:solidFill>
                  <a:schemeClr val="dk1"/>
                </a:solidFill>
                <a:latin typeface="Twinkl Cursive Unlooped Thin" panose="02000000000000000000" pitchFamily="2" charset="0"/>
                <a:ea typeface="Comic Sans MS"/>
                <a:cs typeface="Comic Sans MS"/>
                <a:sym typeface="Comic Sans MS"/>
              </a:rPr>
              <a:t>Reflect Ed </a:t>
            </a:r>
            <a:endParaRPr sz="3600" dirty="0">
              <a:latin typeface="Twinkl Cursive Unlooped Thin" panose="02000000000000000000" pitchFamily="2" charset="0"/>
              <a:ea typeface="Comic Sans MS"/>
              <a:cs typeface="Comic Sans MS"/>
              <a:sym typeface="Comic Sans MS"/>
            </a:endParaRPr>
          </a:p>
          <a:p>
            <a:pPr marL="0" lvl="0" indent="0" algn="l" rtl="0">
              <a:lnSpc>
                <a:spcPct val="100000"/>
              </a:lnSpc>
              <a:spcBef>
                <a:spcPts val="480"/>
              </a:spcBef>
              <a:spcAft>
                <a:spcPts val="0"/>
              </a:spcAft>
              <a:buClr>
                <a:schemeClr val="dk1"/>
              </a:buClr>
              <a:buSzPts val="2400"/>
              <a:buFont typeface="Comic Sans MS"/>
              <a:buNone/>
            </a:pPr>
            <a:r>
              <a:rPr lang="en-US" sz="2400" b="1" i="0" u="none" dirty="0">
                <a:solidFill>
                  <a:schemeClr val="dk1"/>
                </a:solidFill>
                <a:latin typeface="Comic Sans MS"/>
                <a:ea typeface="Comic Sans MS"/>
                <a:cs typeface="Comic Sans MS"/>
                <a:sym typeface="Comic Sans MS"/>
              </a:rPr>
              <a:t>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5"/>
          <p:cNvSpPr txBox="1">
            <a:spLocks noGrp="1"/>
          </p:cNvSpPr>
          <p:nvPr>
            <p:ph type="title"/>
          </p:nvPr>
        </p:nvSpPr>
        <p:spPr>
          <a:xfrm>
            <a:off x="684212" y="-242887"/>
            <a:ext cx="6870700" cy="1223962"/>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800"/>
              <a:buFont typeface="Comic Sans MS"/>
              <a:buNone/>
            </a:pPr>
            <a:r>
              <a:rPr lang="en-US" sz="4800" b="0" i="0" u="sng" dirty="0">
                <a:solidFill>
                  <a:schemeClr val="dk1"/>
                </a:solidFill>
                <a:latin typeface="Twinkl Cursive Unlooped Thin" panose="02000000000000000000" pitchFamily="2" charset="0"/>
                <a:ea typeface="Comic Sans MS"/>
                <a:cs typeface="Comic Sans MS"/>
                <a:sym typeface="Comic Sans MS"/>
              </a:rPr>
              <a:t>Morning Routines</a:t>
            </a:r>
            <a:endParaRPr dirty="0">
              <a:latin typeface="Twinkl Cursive Unlooped Thin" panose="02000000000000000000" pitchFamily="2" charset="0"/>
            </a:endParaRPr>
          </a:p>
        </p:txBody>
      </p:sp>
      <p:sp>
        <p:nvSpPr>
          <p:cNvPr id="100" name="Google Shape;100;p5"/>
          <p:cNvSpPr txBox="1">
            <a:spLocks noGrp="1"/>
          </p:cNvSpPr>
          <p:nvPr>
            <p:ph idx="1"/>
          </p:nvPr>
        </p:nvSpPr>
        <p:spPr>
          <a:xfrm>
            <a:off x="250825" y="981075"/>
            <a:ext cx="8131175" cy="48244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sz="2000" dirty="0"/>
          </a:p>
          <a:p>
            <a:pPr marL="285750" indent="-285750">
              <a:lnSpc>
                <a:spcPct val="100000"/>
              </a:lnSpc>
              <a:spcBef>
                <a:spcPts val="0"/>
              </a:spcBef>
            </a:pPr>
            <a:r>
              <a:rPr lang="en-US" sz="2000" dirty="0">
                <a:solidFill>
                  <a:schemeClr val="dk1"/>
                </a:solidFill>
                <a:latin typeface="Twinkl Cursive Unlooped Thin" panose="02000000000000000000" pitchFamily="2" charset="0"/>
                <a:ea typeface="Comic Sans MS"/>
                <a:cs typeface="Comic Sans MS"/>
                <a:sym typeface="Comic Sans MS"/>
              </a:rPr>
              <a:t>Children will need their book bag and water bottle every day.</a:t>
            </a:r>
            <a:endParaRPr sz="2000" dirty="0">
              <a:solidFill>
                <a:schemeClr val="dk1"/>
              </a:solidFill>
              <a:latin typeface="Twinkl Cursive Unlooped Thin" panose="02000000000000000000" pitchFamily="2" charset="0"/>
              <a:ea typeface="Comic Sans MS"/>
              <a:cs typeface="Comic Sans MS"/>
              <a:sym typeface="Comic Sans MS"/>
            </a:endParaRPr>
          </a:p>
          <a:p>
            <a:pPr marL="285750" indent="-285750">
              <a:lnSpc>
                <a:spcPct val="100000"/>
              </a:lnSpc>
              <a:spcBef>
                <a:spcPts val="0"/>
              </a:spcBef>
            </a:pPr>
            <a:r>
              <a:rPr lang="en-US" sz="2000" dirty="0">
                <a:solidFill>
                  <a:schemeClr val="dk1"/>
                </a:solidFill>
                <a:latin typeface="Twinkl Cursive Unlooped Thin" panose="02000000000000000000" pitchFamily="2" charset="0"/>
                <a:ea typeface="Comic Sans MS"/>
                <a:cs typeface="Comic Sans MS"/>
                <a:sym typeface="Comic Sans MS"/>
              </a:rPr>
              <a:t>Children will be greeted outside by their class teacher and enter the mobile where the Teaching Assistant will be inside to greet them.</a:t>
            </a:r>
          </a:p>
          <a:p>
            <a:pPr marL="285750" indent="-285750">
              <a:lnSpc>
                <a:spcPct val="100000"/>
              </a:lnSpc>
              <a:spcBef>
                <a:spcPts val="0"/>
              </a:spcBef>
            </a:pPr>
            <a:r>
              <a:rPr lang="en-US" sz="2000" i="0" u="none" dirty="0">
                <a:solidFill>
                  <a:schemeClr val="dk1"/>
                </a:solidFill>
                <a:latin typeface="Twinkl Cursive Unlooped Thin" panose="02000000000000000000" pitchFamily="2" charset="0"/>
                <a:ea typeface="Comic Sans MS"/>
                <a:cs typeface="Comic Sans MS"/>
                <a:sym typeface="Comic Sans MS"/>
              </a:rPr>
              <a:t>There will be a morning work activity for the children to do as they come in</a:t>
            </a:r>
            <a:r>
              <a:rPr lang="en-US" sz="2000" dirty="0">
                <a:solidFill>
                  <a:schemeClr val="dk1"/>
                </a:solidFill>
                <a:latin typeface="Twinkl Cursive Unlooped Thin" panose="02000000000000000000" pitchFamily="2" charset="0"/>
                <a:ea typeface="Comic Sans MS"/>
                <a:cs typeface="Comic Sans MS"/>
                <a:sym typeface="Comic Sans MS"/>
              </a:rPr>
              <a:t>. </a:t>
            </a:r>
            <a:endParaRPr sz="2000" dirty="0">
              <a:solidFill>
                <a:schemeClr val="dk1"/>
              </a:solidFill>
              <a:latin typeface="Twinkl Cursive Unlooped Thin" panose="02000000000000000000" pitchFamily="2" charset="0"/>
              <a:ea typeface="Comic Sans MS"/>
              <a:cs typeface="Comic Sans MS"/>
              <a:sym typeface="Comic Sans MS"/>
            </a:endParaRPr>
          </a:p>
          <a:p>
            <a:pPr marL="342900" lvl="0" indent="-228600" algn="l" rtl="0">
              <a:lnSpc>
                <a:spcPct val="100000"/>
              </a:lnSpc>
              <a:spcBef>
                <a:spcPts val="360"/>
              </a:spcBef>
              <a:spcAft>
                <a:spcPts val="0"/>
              </a:spcAft>
              <a:buClr>
                <a:schemeClr val="dk1"/>
              </a:buClr>
              <a:buSzPts val="1800"/>
              <a:buFont typeface="Comic Sans MS"/>
              <a:buNone/>
            </a:pPr>
            <a:endParaRPr sz="2000" dirty="0">
              <a:solidFill>
                <a:schemeClr val="dk1"/>
              </a:solidFill>
              <a:latin typeface="Twinkl Cursive Unlooped Thin" panose="02000000000000000000" pitchFamily="2" charset="0"/>
              <a:ea typeface="Comic Sans MS"/>
              <a:cs typeface="Comic Sans MS"/>
              <a:sym typeface="Comic Sans MS"/>
            </a:endParaRPr>
          </a:p>
          <a:p>
            <a:pPr marL="0" lvl="0" indent="0" algn="l" rtl="0">
              <a:lnSpc>
                <a:spcPct val="100000"/>
              </a:lnSpc>
              <a:spcBef>
                <a:spcPts val="360"/>
              </a:spcBef>
              <a:spcAft>
                <a:spcPts val="0"/>
              </a:spcAft>
              <a:buClr>
                <a:schemeClr val="dk1"/>
              </a:buClr>
              <a:buSzPts val="1800"/>
              <a:buNone/>
            </a:pPr>
            <a:r>
              <a:rPr lang="en-US" sz="2000" dirty="0">
                <a:solidFill>
                  <a:schemeClr val="dk1"/>
                </a:solidFill>
                <a:latin typeface="Twinkl Cursive Unlooped Thin" panose="02000000000000000000" pitchFamily="2" charset="0"/>
                <a:ea typeface="Comic Sans MS"/>
                <a:cs typeface="Comic Sans MS"/>
                <a:sym typeface="Comic Sans MS"/>
              </a:rPr>
              <a:t>We want the children to be as happy and independent as possible. Please send your child in Velcro shoes / trainers if they cannot tie laces and ensure they are able to put on and fasten up their own coat. Obviously we are here to help if needed but it is easier and better for the children if they can do these things themselves. </a:t>
            </a:r>
            <a:endParaRPr sz="2000" dirty="0">
              <a:solidFill>
                <a:schemeClr val="dk1"/>
              </a:solidFill>
              <a:latin typeface="Twinkl Cursive Unlooped Thin" panose="02000000000000000000" pitchFamily="2" charset="0"/>
              <a:ea typeface="Comic Sans MS"/>
              <a:cs typeface="Comic Sans MS"/>
              <a:sym typeface="Comic Sans MS"/>
            </a:endParaRPr>
          </a:p>
          <a:p>
            <a:pPr marL="0" lvl="0" indent="0" algn="l" rtl="0">
              <a:lnSpc>
                <a:spcPct val="100000"/>
              </a:lnSpc>
              <a:spcBef>
                <a:spcPts val="360"/>
              </a:spcBef>
              <a:spcAft>
                <a:spcPts val="0"/>
              </a:spcAft>
              <a:buSzPts val="1800"/>
              <a:buNone/>
            </a:pPr>
            <a:endParaRPr sz="1800" dirty="0"/>
          </a:p>
          <a:p>
            <a:pPr marL="342900" lvl="0" indent="0" algn="l" rtl="0">
              <a:lnSpc>
                <a:spcPct val="100000"/>
              </a:lnSpc>
              <a:spcBef>
                <a:spcPts val="360"/>
              </a:spcBef>
              <a:spcAft>
                <a:spcPts val="0"/>
              </a:spcAft>
              <a:buSzPts val="1800"/>
              <a:buNone/>
            </a:pPr>
            <a:endParaRPr dirty="0"/>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174</TotalTime>
  <Words>2666</Words>
  <Application>Microsoft Office PowerPoint</Application>
  <PresentationFormat>On-screen Show (4:3)</PresentationFormat>
  <Paragraphs>292</Paragraphs>
  <Slides>36</Slides>
  <Notes>35</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7" baseType="lpstr">
      <vt:lpstr>Arial</vt:lpstr>
      <vt:lpstr>Calibri</vt:lpstr>
      <vt:lpstr>Calibri Light</vt:lpstr>
      <vt:lpstr>Comic Sans MS</vt:lpstr>
      <vt:lpstr>Trebuchet MS</vt:lpstr>
      <vt:lpstr>Twinkl Cursive Unlooped</vt:lpstr>
      <vt:lpstr>Twinkl Cursive Unlooped Thin</vt:lpstr>
      <vt:lpstr>Wingdings 3</vt:lpstr>
      <vt:lpstr>Facet</vt:lpstr>
      <vt:lpstr>Office Theme</vt:lpstr>
      <vt:lpstr>Microsoft Word Document</vt:lpstr>
      <vt:lpstr>Welcome to Year 1</vt:lpstr>
      <vt:lpstr>The Y1 Team</vt:lpstr>
      <vt:lpstr>PowerPoint Presentation</vt:lpstr>
      <vt:lpstr>PowerPoint Presentation</vt:lpstr>
      <vt:lpstr>PowerPoint Presentation</vt:lpstr>
      <vt:lpstr>A Typical Day</vt:lpstr>
      <vt:lpstr>PowerPoint Presentation</vt:lpstr>
      <vt:lpstr>PowerPoint Presentation</vt:lpstr>
      <vt:lpstr>Morning Routines</vt:lpstr>
      <vt:lpstr>What children learn in Maths in Y1</vt:lpstr>
      <vt:lpstr>Steps of learning</vt:lpstr>
      <vt:lpstr>PowerPoint Presentation</vt:lpstr>
      <vt:lpstr>PowerPoint Presentation</vt:lpstr>
      <vt:lpstr>We immerse the children in the book or text type we are using through role play, story telling and drama. We analyse the features of the text type we are learning about. Then we teach particular skills the children will need for that text type. Then children plan their piece of writing. Next children write their piece before editing and reviewing it.  This is a process we work towards. We do not expect children to do this straight away </vt:lpstr>
      <vt:lpstr>PowerPoint Presentation</vt:lpstr>
      <vt:lpstr>Reading</vt:lpstr>
      <vt:lpstr>PE</vt:lpstr>
      <vt:lpstr>PE</vt:lpstr>
      <vt:lpstr>Science</vt:lpstr>
      <vt:lpstr>Computing and Online Safety</vt:lpstr>
      <vt:lpstr>PSHE</vt:lpstr>
      <vt:lpstr>RE</vt:lpstr>
      <vt:lpstr>Music</vt:lpstr>
      <vt:lpstr>Theme Weeks</vt:lpstr>
      <vt:lpstr>Education Visits</vt:lpstr>
      <vt:lpstr>Forest Schools</vt:lpstr>
      <vt:lpstr>Home Reading</vt:lpstr>
      <vt:lpstr>Curriculum Planners, Knowledge Builders &amp; Home Learning</vt:lpstr>
      <vt:lpstr>PowerPoint Presentation</vt:lpstr>
      <vt:lpstr>PowerPoint Presentation</vt:lpstr>
      <vt:lpstr>PowerPoint Presentation</vt:lpstr>
      <vt:lpstr>Attendance </vt:lpstr>
      <vt:lpstr>PowerPoint Presentation</vt:lpstr>
      <vt:lpstr>PowerPoint Presentation</vt:lpstr>
      <vt:lpstr>Reminders…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Curriculum Meeting</dc:title>
  <dc:creator>kjohnson</dc:creator>
  <cp:lastModifiedBy>Liz Harris</cp:lastModifiedBy>
  <cp:revision>26</cp:revision>
  <dcterms:created xsi:type="dcterms:W3CDTF">2012-10-24T09:25:57Z</dcterms:created>
  <dcterms:modified xsi:type="dcterms:W3CDTF">2022-07-15T09:58:16Z</dcterms:modified>
</cp:coreProperties>
</file>