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75" r:id="rId5"/>
    <p:sldId id="274" r:id="rId6"/>
    <p:sldId id="260" r:id="rId7"/>
    <p:sldId id="261" r:id="rId8"/>
    <p:sldId id="276" r:id="rId9"/>
    <p:sldId id="277" r:id="rId10"/>
    <p:sldId id="279" r:id="rId11"/>
    <p:sldId id="280" r:id="rId12"/>
    <p:sldId id="284" r:id="rId13"/>
    <p:sldId id="281" r:id="rId14"/>
    <p:sldId id="285" r:id="rId15"/>
    <p:sldId id="278" r:id="rId16"/>
    <p:sldId id="283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434" autoAdjust="0"/>
  </p:normalViewPr>
  <p:slideViewPr>
    <p:cSldViewPr snapToGrid="0">
      <p:cViewPr varScale="1">
        <p:scale>
          <a:sx n="82" d="100"/>
          <a:sy n="82" d="100"/>
        </p:scale>
        <p:origin x="11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4713-B335-41BF-B9EE-EA9F4175B3BD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75281-5789-4264-96E6-F5B93FE8B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92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3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my turn your turn with Set 2 word cards for simple words – children will be asked to spot the special friend.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79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Fred in your Head with parents using a set of green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31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 and remind parents we call them ‘red’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59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children how to use Fred Fingers – ask them to spell a few words using Fred Fingers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5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it as it is – this will go on the school website and you will be able to watch this video in full. Model saying ‘l’ as ‘</a:t>
            </a:r>
            <a:r>
              <a:rPr lang="en-GB" dirty="0" err="1"/>
              <a:t>ull</a:t>
            </a:r>
            <a:r>
              <a:rPr lang="en-GB" dirty="0"/>
              <a:t>’ not </a:t>
            </a:r>
            <a:r>
              <a:rPr lang="en-GB" dirty="0" err="1"/>
              <a:t>luh</a:t>
            </a:r>
            <a:r>
              <a:rPr lang="en-GB" dirty="0"/>
              <a:t>, r as ‘</a:t>
            </a:r>
            <a:r>
              <a:rPr lang="en-GB" dirty="0" err="1"/>
              <a:t>rr</a:t>
            </a:r>
            <a:r>
              <a:rPr lang="en-GB" dirty="0"/>
              <a:t>’ not ‘</a:t>
            </a:r>
            <a:r>
              <a:rPr lang="en-GB" dirty="0" err="1"/>
              <a:t>ruh</a:t>
            </a:r>
            <a:r>
              <a:rPr lang="en-GB" dirty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6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1 – we teach the children to read sets of sounds to begin with </a:t>
            </a:r>
          </a:p>
          <a:p>
            <a:r>
              <a:rPr lang="en-GB" dirty="0"/>
              <a:t>Click 2 – when they can read them we teach them to blend them to read simple words</a:t>
            </a:r>
          </a:p>
          <a:p>
            <a:r>
              <a:rPr lang="en-GB" dirty="0"/>
              <a:t>Click 3 – when they can do this we teach them to read the words in books – these are the books your child will bring home as their home reading book – we call it a phonetically decodable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6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this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3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this as it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7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my turn your turn with Set 1 cards – tell parents the rhyme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9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my turn your turn with Set 1 word cards for simple words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2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this as it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8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my turn your turn with Set 2 cards – tell parents the rhyme as well.</a:t>
            </a:r>
          </a:p>
          <a:p>
            <a:r>
              <a:rPr lang="en-GB" dirty="0"/>
              <a:t>Explain that we call diagraphs where there are two letters for one sound special friends and ask children to look for them within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7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0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9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59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6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3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4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94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3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3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5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0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8BFE62-D0C9-4134-BE64-C5657962BDB1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nningtoninfants.co.uk/english-2/" TargetMode="External"/><Relationship Id="rId2" Type="http://schemas.openxmlformats.org/officeDocument/2006/relationships/hyperlink" Target="https://home.oxfordowl.co.uk/reading/reading-schemes-oxford-levels/read-write-inc-phonics-gui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TkXcabDUg7Q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latin typeface="Twinkl Cursive Unlooped" panose="02000000000000000000" pitchFamily="2" charset="0"/>
              </a:rPr>
              <a:t>Read Write Inc. at Stannington Infant School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4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7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781970"/>
            <a:ext cx="4101556" cy="101825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Twinkl Cursive Unlooped" panose="02000000000000000000" pitchFamily="2" charset="0"/>
              </a:rPr>
              <a:t>Set 2 Speed Sounds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32C55-7A33-4FA3-90B4-72B4442C0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78" y="1966708"/>
            <a:ext cx="8373644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781970"/>
            <a:ext cx="6644952" cy="1018259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winkl Cursive Unlooped" panose="02000000000000000000" pitchFamily="2" charset="0"/>
              </a:rPr>
              <a:t>Using Fred Talk to blend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C5B2B-9CF4-4F41-988E-16DE036A3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237173"/>
            <a:ext cx="4410472" cy="3669105"/>
          </a:xfrm>
        </p:spPr>
        <p:txBody>
          <a:bodyPr>
            <a:normAutofit fontScale="70000" lnSpcReduction="20000"/>
          </a:bodyPr>
          <a:lstStyle/>
          <a:p>
            <a:endParaRPr lang="en-GB" sz="3600" dirty="0">
              <a:latin typeface="Twinkl Cursive Unlooped" panose="02000000000000000000" pitchFamily="2" charset="0"/>
            </a:endParaRPr>
          </a:p>
          <a:p>
            <a:r>
              <a:rPr lang="en-US" sz="5100" dirty="0">
                <a:solidFill>
                  <a:schemeClr val="dk1"/>
                </a:solidFill>
                <a:latin typeface="Twinkl Cursive Unlooped" panose="02000000000000000000" pitchFamily="2" charset="0"/>
                <a:ea typeface="Calibri"/>
                <a:cs typeface="Calibri"/>
                <a:sym typeface="Calibri"/>
              </a:rPr>
              <a:t>Once the children know the sounds, we teach them </a:t>
            </a:r>
            <a:r>
              <a:rPr lang="en-US" sz="5100" dirty="0">
                <a:latin typeface="Twinkl Cursive Unlooped" panose="02000000000000000000" pitchFamily="2" charset="0"/>
              </a:rPr>
              <a:t>to read them in words.</a:t>
            </a:r>
          </a:p>
          <a:p>
            <a:r>
              <a:rPr lang="en-US" sz="5100" dirty="0">
                <a:latin typeface="Twinkl Cursive Unlooped" panose="02000000000000000000" pitchFamily="2" charset="0"/>
              </a:rPr>
              <a:t> </a:t>
            </a:r>
          </a:p>
          <a:p>
            <a:r>
              <a:rPr lang="en-US" sz="5100" dirty="0">
                <a:latin typeface="Twinkl Cursive Unlooped" panose="02000000000000000000" pitchFamily="2" charset="0"/>
              </a:rPr>
              <a:t>My Turn, Your Turn</a:t>
            </a:r>
          </a:p>
          <a:p>
            <a:endParaRPr lang="en-US" sz="5100" dirty="0">
              <a:latin typeface="Twinkl Cursive Unlooped" panose="02000000000000000000" pitchFamily="2" charset="0"/>
            </a:endParaRPr>
          </a:p>
          <a:p>
            <a:endParaRPr lang="en-GB" sz="3600" dirty="0">
              <a:latin typeface="Twinkl Cursive Unlooped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8C5FF-3B59-4E0A-A7B1-5718FC093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132" y="720229"/>
            <a:ext cx="2160000" cy="10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03EE0-CC95-49A7-9D1D-452B8E701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843" y="2124104"/>
            <a:ext cx="4171519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4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781970"/>
            <a:ext cx="6644952" cy="1018259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Twinkl Cursive Unlooped" panose="02000000000000000000" pitchFamily="2" charset="0"/>
              </a:rPr>
              <a:t>Fred in your Head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C5B2B-9CF4-4F41-988E-16DE036A3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237173"/>
            <a:ext cx="4410472" cy="3669105"/>
          </a:xfrm>
        </p:spPr>
        <p:txBody>
          <a:bodyPr>
            <a:normAutofit fontScale="70000" lnSpcReduction="20000"/>
          </a:bodyPr>
          <a:lstStyle/>
          <a:p>
            <a:endParaRPr lang="en-GB" sz="3600" dirty="0">
              <a:latin typeface="Twinkl Cursive Unlooped" panose="02000000000000000000" pitchFamily="2" charset="0"/>
            </a:endParaRPr>
          </a:p>
          <a:p>
            <a:r>
              <a:rPr lang="en-US" sz="5100" dirty="0">
                <a:solidFill>
                  <a:schemeClr val="dk1"/>
                </a:solidFill>
                <a:latin typeface="Twinkl Cursive Unlooped" panose="02000000000000000000" pitchFamily="2" charset="0"/>
                <a:ea typeface="Calibri"/>
                <a:cs typeface="Calibri"/>
                <a:sym typeface="Calibri"/>
              </a:rPr>
              <a:t>To help the children to become more fluent we use ‘Fred in your Head’ </a:t>
            </a:r>
            <a:endParaRPr lang="en-US" sz="5100" dirty="0">
              <a:latin typeface="Twinkl Cursive Unlooped" panose="02000000000000000000" pitchFamily="2" charset="0"/>
            </a:endParaRPr>
          </a:p>
          <a:p>
            <a:r>
              <a:rPr lang="en-US" sz="5100" dirty="0">
                <a:latin typeface="Twinkl Cursive Unlooped" panose="02000000000000000000" pitchFamily="2" charset="0"/>
              </a:rPr>
              <a:t> </a:t>
            </a:r>
          </a:p>
          <a:p>
            <a:endParaRPr lang="en-US" sz="5100" dirty="0">
              <a:latin typeface="Twinkl Cursive Unlooped" panose="02000000000000000000" pitchFamily="2" charset="0"/>
            </a:endParaRPr>
          </a:p>
          <a:p>
            <a:endParaRPr lang="en-GB" sz="3600" dirty="0">
              <a:latin typeface="Twinkl Cursive Unlooped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8C5FF-3B59-4E0A-A7B1-5718FC093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132" y="720229"/>
            <a:ext cx="2160000" cy="10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03EE0-CC95-49A7-9D1D-452B8E701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843" y="2124104"/>
            <a:ext cx="4171519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winkl Cursive Unlooped" panose="02000000000000000000" pitchFamily="2" charset="0"/>
              </a:rPr>
              <a:t>Red Words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Some words are ‘tricky’ because they contain letters that don’t match the sounds the child has been taught.</a:t>
            </a:r>
          </a:p>
          <a:p>
            <a:endParaRPr lang="en-GB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For example, ‘said’ has ‘ai’ making an ‘e’ sound.</a:t>
            </a:r>
          </a:p>
          <a:p>
            <a:pPr marL="0" indent="0">
              <a:buNone/>
            </a:pPr>
            <a:endParaRPr lang="en-GB" sz="3600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We call 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these read words.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2EE93-12A5-4F1D-8EE0-93187508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87" y="4327272"/>
            <a:ext cx="7344800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6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781970"/>
            <a:ext cx="6644952" cy="1018259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Twinkl Cursive Unlooped" panose="02000000000000000000" pitchFamily="2" charset="0"/>
              </a:rPr>
              <a:t>Fred Fingers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C5B2B-9CF4-4F41-988E-16DE036A3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237173"/>
            <a:ext cx="4410472" cy="3669105"/>
          </a:xfrm>
        </p:spPr>
        <p:txBody>
          <a:bodyPr>
            <a:normAutofit fontScale="92500"/>
          </a:bodyPr>
          <a:lstStyle/>
          <a:p>
            <a:endParaRPr lang="en-GB" sz="3600" dirty="0">
              <a:latin typeface="Twinkl Cursive Unlooped" panose="02000000000000000000" pitchFamily="2" charset="0"/>
            </a:endParaRPr>
          </a:p>
          <a:p>
            <a:r>
              <a:rPr lang="en-US" sz="5100" dirty="0">
                <a:solidFill>
                  <a:schemeClr val="dk1"/>
                </a:solidFill>
                <a:latin typeface="Twinkl Cursive Unlooped" panose="02000000000000000000" pitchFamily="2" charset="0"/>
                <a:ea typeface="Calibri"/>
                <a:cs typeface="Calibri"/>
                <a:sym typeface="Calibri"/>
              </a:rPr>
              <a:t>To help children to spell we use Fred Fingers. </a:t>
            </a:r>
            <a:endParaRPr lang="en-US" sz="5100" dirty="0">
              <a:latin typeface="Twinkl Cursive Unlooped" panose="02000000000000000000" pitchFamily="2" charset="0"/>
            </a:endParaRPr>
          </a:p>
          <a:p>
            <a:endParaRPr lang="en-US" sz="5100" dirty="0">
              <a:latin typeface="Twinkl Cursive Unlooped" panose="02000000000000000000" pitchFamily="2" charset="0"/>
            </a:endParaRPr>
          </a:p>
          <a:p>
            <a:endParaRPr lang="en-GB" sz="3600" dirty="0">
              <a:latin typeface="Twinkl Cursive Unlooped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8C5FF-3B59-4E0A-A7B1-5718FC093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132" y="720229"/>
            <a:ext cx="2160000" cy="1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740D4-8E18-4031-8A45-57D335833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393" y="2131792"/>
            <a:ext cx="4046208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winkl Cursive Unlooped" panose="02000000000000000000" pitchFamily="2" charset="0"/>
              </a:rPr>
              <a:t>Reading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36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 child will bring home a book  that is matched to their phonics learning. It may have a shiny front cover or a paper front cover.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36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call these </a:t>
            </a:r>
            <a:r>
              <a:rPr lang="en-GB" sz="36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phonetically decodable books </a:t>
            </a:r>
            <a:r>
              <a:rPr lang="en-GB" sz="36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your child should be able to read or decode all the words within it. </a:t>
            </a:r>
          </a:p>
        </p:txBody>
      </p:sp>
    </p:spTree>
    <p:extLst>
      <p:ext uri="{BB962C8B-B14F-4D97-AF65-F5344CB8AC3E}">
        <p14:creationId xmlns:p14="http://schemas.microsoft.com/office/powerpoint/2010/main" val="214903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69E1-1FD5-4589-A268-1555C997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Unlooped" panose="02000000000000000000" pitchFamily="2" charset="0"/>
              </a:rPr>
              <a:t>Useful resources for parents: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04C07-B565-4280-8A3E-29016B11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https://home.oxfordowl.co.uk/reading/reading-schemes-oxford-levels/read-write-inc-phonics-guide/</a:t>
            </a:r>
            <a:endParaRPr lang="en-GB" dirty="0"/>
          </a:p>
          <a:p>
            <a:r>
              <a:rPr lang="en-GB" dirty="0">
                <a:hlinkClick r:id="rId3"/>
              </a:rPr>
              <a:t>https://www.stanningtoninfants.co.uk/english-2/</a:t>
            </a:r>
            <a:endParaRPr lang="en-GB" dirty="0"/>
          </a:p>
          <a:p>
            <a:r>
              <a:rPr lang="en-GB" dirty="0">
                <a:hlinkClick r:id="rId4" action="ppaction://hlinksldjump"/>
              </a:rPr>
              <a:t>How to say sounds video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245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FAA3-0B9E-4F37-A0A6-04DD26F2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Unlooped" panose="02000000000000000000" pitchFamily="2" charset="0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32E9-8746-4940-A363-81C452D9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9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51582" cy="1303867"/>
          </a:xfrm>
        </p:spPr>
        <p:txBody>
          <a:bodyPr/>
          <a:lstStyle/>
          <a:p>
            <a:r>
              <a:rPr lang="en-GB" dirty="0">
                <a:latin typeface="Twinkl Cursive Unlooped" panose="02000000000000000000" pitchFamily="2" charset="0"/>
              </a:rPr>
              <a:t>                   What is Read Write Inc?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2" y="2556932"/>
            <a:ext cx="10251583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Read Write Inc. is a synthetic phonics programme designed to help children learn to read quickly and fluently by introducing them to sets of sounds at a time. Then they apply these sounds to the books they are reading before leaning a new set of sounds.</a:t>
            </a:r>
          </a:p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We also read a range of books to the children in class so they are exposed to all the sounds within the English Language.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942A7-D2A5-4386-B4A7-D6775B522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5981">
            <a:off x="454775" y="574660"/>
            <a:ext cx="4286848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1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66" y="1237613"/>
            <a:ext cx="3718455" cy="13716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Twinkl Cursive Unlooped" panose="02000000000000000000" pitchFamily="2" charset="0"/>
              </a:rPr>
              <a:t>Pure Sounds </a:t>
            </a:r>
          </a:p>
        </p:txBody>
      </p:sp>
      <p:pic>
        <p:nvPicPr>
          <p:cNvPr id="4" name="Online Media 3" title="Parent video: How to say the sounds">
            <a:hlinkClick r:id="" action="ppaction://media"/>
            <a:extLst>
              <a:ext uri="{FF2B5EF4-FFF2-40B4-BE49-F238E27FC236}">
                <a16:creationId xmlns:a16="http://schemas.microsoft.com/office/drawing/2014/main" id="{37F99E39-D24A-4F0C-9DD5-EC80D3253FE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2710475"/>
            <a:ext cx="4572000" cy="25717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C5876B-7103-4580-968D-434BC8745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4263610" cy="3059017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Twinkl Cursive Unlooped" panose="02000000000000000000" pitchFamily="2" charset="0"/>
              </a:rPr>
              <a:t>We will teach the children how to say ‘pure sounds’ and this can be difficult for us as adults as we may not be used to saying ‘m’ instead of ‘</a:t>
            </a:r>
            <a:r>
              <a:rPr lang="en-GB" sz="2800" dirty="0" err="1">
                <a:latin typeface="Twinkl Cursive Unlooped" panose="02000000000000000000" pitchFamily="2" charset="0"/>
              </a:rPr>
              <a:t>muh</a:t>
            </a:r>
            <a:r>
              <a:rPr lang="en-GB" sz="2400" dirty="0">
                <a:latin typeface="Twinkl Cursive Unlooped" panose="02000000000000000000" pitchFamily="2" charset="0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16530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D3F3D92-D3A4-4EF4-BF2C-C73691043B79}"/>
              </a:ext>
            </a:extLst>
          </p:cNvPr>
          <p:cNvGrpSpPr/>
          <p:nvPr/>
        </p:nvGrpSpPr>
        <p:grpSpPr>
          <a:xfrm>
            <a:off x="1795572" y="1523090"/>
            <a:ext cx="2098143" cy="2509018"/>
            <a:chOff x="743248" y="2088654"/>
            <a:chExt cx="2266950" cy="27108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4F4D0D-0E4C-45AB-B70A-BFDA01E6DEB5}"/>
                </a:ext>
              </a:extLst>
            </p:cNvPr>
            <p:cNvSpPr/>
            <p:nvPr/>
          </p:nvSpPr>
          <p:spPr>
            <a:xfrm rot="1578922">
              <a:off x="895106" y="367558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n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41E541-8FC1-4EE9-A244-6E8BA59A02BA}"/>
                </a:ext>
              </a:extLst>
            </p:cNvPr>
            <p:cNvSpPr/>
            <p:nvPr/>
          </p:nvSpPr>
          <p:spPr>
            <a:xfrm rot="21327025">
              <a:off x="1424285" y="3264991"/>
              <a:ext cx="727075" cy="11223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33D5ED-4ECA-475B-8D2D-DA224FBC822C}"/>
                </a:ext>
              </a:extLst>
            </p:cNvPr>
            <p:cNvSpPr/>
            <p:nvPr/>
          </p:nvSpPr>
          <p:spPr>
            <a:xfrm>
              <a:off x="1968798" y="262046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4CC00D-625D-4BA5-A159-50BADA7D166A}"/>
                </a:ext>
              </a:extLst>
            </p:cNvPr>
            <p:cNvSpPr/>
            <p:nvPr/>
          </p:nvSpPr>
          <p:spPr>
            <a:xfrm>
              <a:off x="743248" y="2939554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10" name="Picture 29" descr="SpeedSoundM.jpg">
              <a:extLst>
                <a:ext uri="{FF2B5EF4-FFF2-40B4-BE49-F238E27FC236}">
                  <a16:creationId xmlns:a16="http://schemas.microsoft.com/office/drawing/2014/main" id="{095B24DB-2B0C-4E80-BBDE-D213B796A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15261">
              <a:off x="819448" y="2137866"/>
              <a:ext cx="647700" cy="96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" name="Picture 31" descr="SpeedSoundS.jpg">
              <a:extLst>
                <a:ext uri="{FF2B5EF4-FFF2-40B4-BE49-F238E27FC236}">
                  <a16:creationId xmlns:a16="http://schemas.microsoft.com/office/drawing/2014/main" id="{6D730929-5911-4E8F-BADE-A7C75A27E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564904"/>
              <a:ext cx="639762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36" descr="SpeedSoundA.jpg">
              <a:extLst>
                <a:ext uri="{FF2B5EF4-FFF2-40B4-BE49-F238E27FC236}">
                  <a16:creationId xmlns:a16="http://schemas.microsoft.com/office/drawing/2014/main" id="{B3D5B46F-1A87-44BF-8523-D5CFD463A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277">
              <a:off x="2240260" y="2088654"/>
              <a:ext cx="633413" cy="869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8DE584-3858-4A98-AD82-DD99C1A43065}"/>
                </a:ext>
              </a:extLst>
            </p:cNvPr>
            <p:cNvSpPr/>
            <p:nvPr/>
          </p:nvSpPr>
          <p:spPr>
            <a:xfrm rot="1935871">
              <a:off x="2284710" y="3228479"/>
              <a:ext cx="725488" cy="11223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9D0201-739B-4A9F-9B41-819CFDF23514}"/>
              </a:ext>
            </a:extLst>
          </p:cNvPr>
          <p:cNvGrpSpPr/>
          <p:nvPr/>
        </p:nvGrpSpPr>
        <p:grpSpPr>
          <a:xfrm>
            <a:off x="6285089" y="1720780"/>
            <a:ext cx="3172956" cy="1105112"/>
            <a:chOff x="5179992" y="2150855"/>
            <a:chExt cx="3172956" cy="1105112"/>
          </a:xfrm>
        </p:grpSpPr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5165A112-61A8-4D50-80F5-138A71314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5183">
              <a:off x="5179992" y="232223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mat</a:t>
              </a: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9578721E-5910-48E3-8970-93333264C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22171">
              <a:off x="6130365" y="2671191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sad</a:t>
              </a:r>
            </a:p>
          </p:txBody>
        </p: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30E0E275-F0E3-416F-98C2-907375270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5183">
              <a:off x="6862285" y="215085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sat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A2E510-6118-4914-9BBB-37A121602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13" y="4163908"/>
            <a:ext cx="404559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6A768-DCE8-4347-8944-BF3B8F59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993" y="822334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latin typeface="Twinkl Cursive Unlooped" panose="02000000000000000000" pitchFamily="2" charset="0"/>
              </a:rPr>
            </a:br>
            <a:r>
              <a:rPr lang="en-GB" b="1" dirty="0">
                <a:latin typeface="Twinkl Cursive Unlooped" panose="02000000000000000000" pitchFamily="2" charset="0"/>
              </a:rPr>
              <a:t>Speed Sounds</a:t>
            </a:r>
            <a:br>
              <a:rPr lang="en-GB" dirty="0">
                <a:latin typeface="Twinkl Cursive Unlooped" panose="02000000000000000000" pitchFamily="2" charset="0"/>
              </a:rPr>
            </a:b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4A89E-5709-49DC-818F-88FAD1EEA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We teach the children sets of words.</a:t>
            </a: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They are called speed sounds as </a:t>
            </a: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they learn to read then on sight.</a:t>
            </a:r>
            <a:endParaRPr lang="en-GB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DF1890-5266-4051-9CE9-81B964341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745" y="1751666"/>
            <a:ext cx="3423928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6A768-DCE8-4347-8944-BF3B8F59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047" y="838941"/>
            <a:ext cx="3205580" cy="127661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winkl Cursive Unlooped" panose="02000000000000000000" pitchFamily="2" charset="0"/>
              </a:rPr>
              <a:t>Set 1 Speed Sounds</a:t>
            </a:r>
            <a:br>
              <a:rPr lang="en-GB" dirty="0">
                <a:latin typeface="Twinkl Cursive Unlooped" panose="02000000000000000000" pitchFamily="2" charset="0"/>
              </a:rPr>
            </a:b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353412E-2A65-4537-9DB5-53CBEF78183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2728FC-2CC7-4700-B1BE-5A077179A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3822" y="2050742"/>
            <a:ext cx="3129805" cy="3968317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Twinkl Cursive Unlooped" panose="02000000000000000000" pitchFamily="2" charset="0"/>
              </a:rPr>
              <a:t>We teach Set 1 first (the shaded sounds). </a:t>
            </a:r>
          </a:p>
          <a:p>
            <a:r>
              <a:rPr lang="en-GB" sz="2800" dirty="0">
                <a:latin typeface="Twinkl Cursive Unlooped" panose="02000000000000000000" pitchFamily="2" charset="0"/>
              </a:rPr>
              <a:t>We use an approach known as </a:t>
            </a:r>
            <a:r>
              <a:rPr lang="en-GB" sz="2800" b="1" dirty="0">
                <a:latin typeface="Twinkl Cursive Unlooped" panose="02000000000000000000" pitchFamily="2" charset="0"/>
              </a:rPr>
              <a:t>Fred Talk </a:t>
            </a:r>
            <a:r>
              <a:rPr lang="en-GB" sz="2800" dirty="0">
                <a:latin typeface="Twinkl Cursive Unlooped" panose="02000000000000000000" pitchFamily="2" charset="0"/>
              </a:rPr>
              <a:t>using flash cards with the sounds on them.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8D791-C575-4333-8387-25742292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341" y="872435"/>
            <a:ext cx="7116168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0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781970"/>
            <a:ext cx="4101556" cy="1018259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winkl Cursive Unlooped" panose="02000000000000000000" pitchFamily="2" charset="0"/>
              </a:rPr>
              <a:t>Fred Talk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C5B2B-9CF4-4F41-988E-16DE036A3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237173"/>
            <a:ext cx="4410472" cy="3753080"/>
          </a:xfrm>
        </p:spPr>
        <p:txBody>
          <a:bodyPr>
            <a:normAutofit fontScale="92500" lnSpcReduction="10000"/>
          </a:bodyPr>
          <a:lstStyle/>
          <a:p>
            <a:endParaRPr lang="en-GB" sz="2000" dirty="0">
              <a:latin typeface="Twinkl Cursive Unlooped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36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This is Fred.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36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He is a frog who can only speak in sounds, and we call this </a:t>
            </a:r>
            <a:r>
              <a:rPr lang="en-GB" sz="3600" b="1" dirty="0">
                <a:solidFill>
                  <a:schemeClr val="tx1"/>
                </a:solidFill>
                <a:latin typeface="Twinkl Cursive Unlooped" panose="02000000000000000000" pitchFamily="2" charset="0"/>
              </a:rPr>
              <a:t>Fred Talk.</a:t>
            </a:r>
            <a:r>
              <a:rPr lang="en-US" sz="3600" b="1" dirty="0">
                <a:solidFill>
                  <a:schemeClr val="tx1"/>
                </a:solidFill>
                <a:latin typeface="Twinkl Cursive Unlooped" panose="02000000000000000000" pitchFamily="2" charset="0"/>
              </a:rPr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3600" dirty="0">
              <a:latin typeface="Twinkl Cursive Unlooped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3600" dirty="0">
                <a:latin typeface="Twinkl Cursive Unlooped" panose="02000000000000000000" pitchFamily="2" charset="0"/>
              </a:rPr>
              <a:t>My Turn, Your Turn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3718F6-429F-403E-93F4-D94CBC825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71" y="2312070"/>
            <a:ext cx="5591955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781970"/>
            <a:ext cx="6644952" cy="1018259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winkl Cursive Unlooped" panose="02000000000000000000" pitchFamily="2" charset="0"/>
              </a:rPr>
              <a:t>Using Fred Talk to blend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C5B2B-9CF4-4F41-988E-16DE036A3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237173"/>
            <a:ext cx="4410472" cy="3669105"/>
          </a:xfrm>
        </p:spPr>
        <p:txBody>
          <a:bodyPr>
            <a:normAutofit fontScale="62500" lnSpcReduction="20000"/>
          </a:bodyPr>
          <a:lstStyle/>
          <a:p>
            <a:endParaRPr lang="en-GB" sz="3600" dirty="0">
              <a:latin typeface="Twinkl Cursive Unlooped" panose="02000000000000000000" pitchFamily="2" charset="0"/>
            </a:endParaRPr>
          </a:p>
          <a:p>
            <a:r>
              <a:rPr lang="en-US" sz="5100" dirty="0">
                <a:solidFill>
                  <a:schemeClr val="dk1"/>
                </a:solidFill>
                <a:latin typeface="Twinkl Cursive Unlooped" panose="02000000000000000000" pitchFamily="2" charset="0"/>
                <a:ea typeface="Calibri"/>
                <a:cs typeface="Calibri"/>
                <a:sym typeface="Calibri"/>
              </a:rPr>
              <a:t>Once the children know the pure sounds, we teach them </a:t>
            </a:r>
            <a:r>
              <a:rPr lang="en-US" sz="5100" dirty="0">
                <a:latin typeface="Twinkl Cursive Unlooped" panose="02000000000000000000" pitchFamily="2" charset="0"/>
              </a:rPr>
              <a:t>to blend sounds to read words.</a:t>
            </a:r>
          </a:p>
          <a:p>
            <a:r>
              <a:rPr lang="en-US" sz="5100" dirty="0">
                <a:latin typeface="Twinkl Cursive Unlooped" panose="02000000000000000000" pitchFamily="2" charset="0"/>
              </a:rPr>
              <a:t> </a:t>
            </a:r>
          </a:p>
          <a:p>
            <a:r>
              <a:rPr lang="en-US" sz="5100" dirty="0">
                <a:latin typeface="Twinkl Cursive Unlooped" panose="02000000000000000000" pitchFamily="2" charset="0"/>
              </a:rPr>
              <a:t>My Turn, Your Turn</a:t>
            </a:r>
          </a:p>
          <a:p>
            <a:endParaRPr lang="en-US" sz="5100" dirty="0">
              <a:latin typeface="Twinkl Cursive Unlooped" panose="02000000000000000000" pitchFamily="2" charset="0"/>
            </a:endParaRPr>
          </a:p>
          <a:p>
            <a:endParaRPr lang="en-GB" sz="3600" dirty="0">
              <a:latin typeface="Twinkl Cursive Unloop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62238-9113-427D-A5CD-E0DD6499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93" y="2131792"/>
            <a:ext cx="4046208" cy="345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98C5FF-3B59-4E0A-A7B1-5718FC093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132" y="720229"/>
            <a:ext cx="216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6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6A768-DCE8-4347-8944-BF3B8F59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047" y="838941"/>
            <a:ext cx="3205580" cy="127661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winkl Cursive Unlooped" panose="02000000000000000000" pitchFamily="2" charset="0"/>
              </a:rPr>
              <a:t>Set 2 Speed Sounds</a:t>
            </a:r>
            <a:br>
              <a:rPr lang="en-GB" dirty="0">
                <a:latin typeface="Twinkl Cursive Unlooped" panose="02000000000000000000" pitchFamily="2" charset="0"/>
              </a:rPr>
            </a:b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353412E-2A65-4537-9DB5-53CBEF78183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2728FC-2CC7-4700-B1BE-5A077179A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3822" y="2050742"/>
            <a:ext cx="3129805" cy="396831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Twinkl Cursive Unlooped" panose="02000000000000000000" pitchFamily="2" charset="0"/>
              </a:rPr>
              <a:t>We teach Set 2 next (the unshaded sounds).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8D791-C575-4333-8387-25742292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341" y="872435"/>
            <a:ext cx="7116168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29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228</TotalTime>
  <Words>766</Words>
  <Application>Microsoft Office PowerPoint</Application>
  <PresentationFormat>Widescreen</PresentationFormat>
  <Paragraphs>91</Paragraphs>
  <Slides>17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Calibri</vt:lpstr>
      <vt:lpstr>Garamond</vt:lpstr>
      <vt:lpstr>Gill Sans</vt:lpstr>
      <vt:lpstr>Times New Roman</vt:lpstr>
      <vt:lpstr>Twinkl Cursive Unlooped</vt:lpstr>
      <vt:lpstr>Organic</vt:lpstr>
      <vt:lpstr>Read Write Inc. at Stannington Infant School </vt:lpstr>
      <vt:lpstr>                   What is Read Write Inc?</vt:lpstr>
      <vt:lpstr>Pure Sounds </vt:lpstr>
      <vt:lpstr>PowerPoint Presentation</vt:lpstr>
      <vt:lpstr> Speed Sounds </vt:lpstr>
      <vt:lpstr>Set 1 Speed Sounds </vt:lpstr>
      <vt:lpstr>Fred Talk </vt:lpstr>
      <vt:lpstr>Using Fred Talk to blend </vt:lpstr>
      <vt:lpstr>Set 2 Speed Sounds </vt:lpstr>
      <vt:lpstr>Set 2 Speed Sounds </vt:lpstr>
      <vt:lpstr>Using Fred Talk to blend </vt:lpstr>
      <vt:lpstr>Fred in your Head </vt:lpstr>
      <vt:lpstr>Red Words </vt:lpstr>
      <vt:lpstr>Fred Fingers</vt:lpstr>
      <vt:lpstr>Reading Books</vt:lpstr>
      <vt:lpstr>Useful resources for parents: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Handwriting at Stannington Infant School</dc:title>
  <dc:creator>Liz</dc:creator>
  <cp:lastModifiedBy>Liz Harris</cp:lastModifiedBy>
  <cp:revision>25</cp:revision>
  <dcterms:created xsi:type="dcterms:W3CDTF">2017-11-07T21:49:42Z</dcterms:created>
  <dcterms:modified xsi:type="dcterms:W3CDTF">2022-06-26T18:43:05Z</dcterms:modified>
</cp:coreProperties>
</file>