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259" r:id="rId3"/>
    <p:sldId id="257" r:id="rId4"/>
    <p:sldId id="258" r:id="rId5"/>
    <p:sldId id="263" r:id="rId6"/>
    <p:sldId id="262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  <p:sldId id="274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>
      <p:cViewPr varScale="1">
        <p:scale>
          <a:sx n="82" d="100"/>
          <a:sy n="82" d="100"/>
        </p:scale>
        <p:origin x="153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7FFD3-0D91-4E85-9534-F4E4A7A38C0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0B18-0CF0-44BA-AF40-92AFE7D56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23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555CD3-3C47-428B-B8DD-D329565967B2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203E69-C69C-4E06-A791-3213B0DA14B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End of Key Stage 1 assessment 2023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71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Example maths questions: 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600" dirty="0">
                <a:latin typeface="Twinkl Cursive Unlooped" panose="02000000000000000000" pitchFamily="2" charset="0"/>
              </a:rPr>
              <a:t>5 + 7 =</a:t>
            </a:r>
          </a:p>
          <a:p>
            <a:r>
              <a:rPr lang="en-GB" sz="3600" dirty="0">
                <a:latin typeface="Twinkl Cursive Unlooped" panose="02000000000000000000" pitchFamily="2" charset="0"/>
              </a:rPr>
              <a:t>19 – 9 = </a:t>
            </a:r>
          </a:p>
          <a:p>
            <a:r>
              <a:rPr lang="en-GB" sz="3600" dirty="0">
                <a:latin typeface="Twinkl Cursive Unlooped" panose="02000000000000000000" pitchFamily="2" charset="0"/>
              </a:rPr>
              <a:t>36 + 24 = </a:t>
            </a:r>
          </a:p>
          <a:p>
            <a:r>
              <a:rPr lang="en-GB" sz="3600" dirty="0">
                <a:latin typeface="Twinkl Cursive Unlooped" panose="02000000000000000000" pitchFamily="2" charset="0"/>
              </a:rPr>
              <a:t>15 + 3 + 3 = </a:t>
            </a:r>
          </a:p>
          <a:p>
            <a:r>
              <a:rPr lang="en-GB" sz="3600" dirty="0">
                <a:latin typeface="Twinkl Cursive Unlooped" panose="02000000000000000000" pitchFamily="2" charset="0"/>
              </a:rPr>
              <a:t>_ + 5 = 9</a:t>
            </a:r>
          </a:p>
          <a:p>
            <a:r>
              <a:rPr lang="en-GB" sz="3600" dirty="0">
                <a:latin typeface="Twinkl Cursive Unlooped" panose="02000000000000000000" pitchFamily="2" charset="0"/>
              </a:rPr>
              <a:t>36 + 24 =</a:t>
            </a:r>
          </a:p>
          <a:p>
            <a:r>
              <a:rPr lang="en-GB" sz="3600" dirty="0">
                <a:latin typeface="Twinkl Cursive Unlooped" panose="02000000000000000000" pitchFamily="2" charset="0"/>
              </a:rPr>
              <a:t>50 - __ = 20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83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Example maths questions: Reasoning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7" t="27096" r="11553" b="3899"/>
          <a:stretch/>
        </p:blipFill>
        <p:spPr bwMode="auto">
          <a:xfrm>
            <a:off x="1215748" y="1600200"/>
            <a:ext cx="6947454" cy="449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4430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t="24560" r="15314" b="24952"/>
          <a:stretch/>
        </p:blipFill>
        <p:spPr bwMode="auto">
          <a:xfrm>
            <a:off x="612775" y="1833191"/>
            <a:ext cx="8153400" cy="40298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5709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1" t="9357" r="16818"/>
          <a:stretch/>
        </p:blipFill>
        <p:spPr bwMode="auto">
          <a:xfrm>
            <a:off x="2136873" y="1600200"/>
            <a:ext cx="5105203" cy="449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5861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Marking/scoring the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Each test will be marked in school by the class teacher.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will then be converted to a ‘scaled score’.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Children scoring 100 or more will have met the ‘expected standard’ </a:t>
            </a:r>
            <a:r>
              <a:rPr lang="en-GB" u="sng" dirty="0">
                <a:latin typeface="Calibri" panose="020F0502020204030204" pitchFamily="34" charset="0"/>
                <a:cs typeface="Calibri" panose="020F0502020204030204" pitchFamily="34" charset="0"/>
              </a:rPr>
              <a:t>of the test.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Children scoring below 100 will not have met the expected standard of the test.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093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Writing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There isn’t a test for writing. </a:t>
            </a:r>
          </a:p>
          <a:p>
            <a:r>
              <a:rPr lang="en-GB" sz="3200">
                <a:latin typeface="Calibri" panose="020F0502020204030204" pitchFamily="34" charset="0"/>
                <a:cs typeface="Calibri" panose="020F0502020204030204" pitchFamily="34" charset="0"/>
              </a:rPr>
              <a:t>Children’s </a:t>
            </a: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work is assessed throughout the year by the class teacher. Teachers will decide if children are </a:t>
            </a:r>
            <a:r>
              <a:rPr lang="en-GB" sz="3200" u="sng" dirty="0">
                <a:latin typeface="Calibri" panose="020F0502020204030204" pitchFamily="34" charset="0"/>
                <a:cs typeface="Calibri" panose="020F0502020204030204" pitchFamily="34" charset="0"/>
              </a:rPr>
              <a:t>working towards </a:t>
            </a: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GB" sz="3200" u="sng" dirty="0">
                <a:latin typeface="Calibri" panose="020F0502020204030204" pitchFamily="34" charset="0"/>
                <a:cs typeface="Calibri" panose="020F0502020204030204" pitchFamily="34" charset="0"/>
              </a:rPr>
              <a:t>at the expected standard</a:t>
            </a: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 for the end of Year 2.</a:t>
            </a:r>
          </a:p>
        </p:txBody>
      </p:sp>
    </p:spTree>
    <p:extLst>
      <p:ext uri="{BB962C8B-B14F-4D97-AF65-F5344CB8AC3E}">
        <p14:creationId xmlns:p14="http://schemas.microsoft.com/office/powerpoint/2010/main" val="355767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What does the expected standard look like?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740959"/>
            <a:ext cx="4968040" cy="483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468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8826" y="1628800"/>
            <a:ext cx="4688213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642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Teacher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Throughout the year children are assessed by the class teacher in reading, writing and maths.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assess the children using assessments based on the Sheffield STATS assessment tool.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will use the test scores and our teacher assessment to make a final decision about whether your child is working at or below the expected standard. </a:t>
            </a:r>
          </a:p>
        </p:txBody>
      </p:sp>
    </p:spTree>
    <p:extLst>
      <p:ext uri="{BB962C8B-B14F-4D97-AF65-F5344CB8AC3E}">
        <p14:creationId xmlns:p14="http://schemas.microsoft.com/office/powerpoint/2010/main" val="2335365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23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How do we assess the children?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Children are assessed throughout the year using teacher assessment. </a:t>
            </a: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At the end of Year 2 all parents will be told whether their child is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working towards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at the expected standard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for the end of Key Stage 1. 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This decision will be reached using a combination of a numerical score for each test alongside teacher assessment.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we assess your child to be working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at greater depth within the expected standard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share this with you verbally.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492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How are the children assessed?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children will take part in tests for: 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Reading 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Grammar, punctuation and spelling (optional)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Mathematics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Writing and science will be assessed through teacher assessments. 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All tests will be completed during May 2023</a:t>
            </a:r>
          </a:p>
        </p:txBody>
      </p:sp>
    </p:spTree>
    <p:extLst>
      <p:ext uri="{BB962C8B-B14F-4D97-AF65-F5344CB8AC3E}">
        <p14:creationId xmlns:p14="http://schemas.microsoft.com/office/powerpoint/2010/main" val="387526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Reading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There will be two papers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with text and questions combined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containing a more challenging text with questions in a separate booklet. 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All children will be given the opportunity to sit both papers. </a:t>
            </a:r>
          </a:p>
        </p:txBody>
      </p:sp>
    </p:spTree>
    <p:extLst>
      <p:ext uri="{BB962C8B-B14F-4D97-AF65-F5344CB8AC3E}">
        <p14:creationId xmlns:p14="http://schemas.microsoft.com/office/powerpoint/2010/main" val="106734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Reading paper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Ants are insects that you can often see in a garden, in a park or just on the pavement. They usually live underground. 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What kind of animal is an ant? 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     _________________________</a:t>
            </a:r>
          </a:p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Find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copy two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places you might see ants. 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1. __________________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2. 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45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Blackbird and his Wife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One day the king was passing and he heard the two birds singing. He said to his servants, “Catch those birds! I will keep them in a silver cage and they will sing to me.” So the servants set a trap, but they only caught one of the birds: the blackbird’s wife. They put her into a silver cage and hung her over the king’s bed. But she was so sad that she wouldn’t sing at all. 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Questions 1 – 8 are about </a:t>
            </a:r>
            <a:r>
              <a:rPr lang="en-GB" b="1" i="1" dirty="0">
                <a:latin typeface="Calibri" panose="020F0502020204030204" pitchFamily="34" charset="0"/>
                <a:cs typeface="Calibri" panose="020F0502020204030204" pitchFamily="34" charset="0"/>
              </a:rPr>
              <a:t>The Blackbird and his Wife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(pages 4 – 7)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Why did the king want to have the blackbirds?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(page 4)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Why was the blackbird’s wife sad? (page 4)</a:t>
            </a:r>
          </a:p>
        </p:txBody>
      </p:sp>
    </p:spTree>
    <p:extLst>
      <p:ext uri="{BB962C8B-B14F-4D97-AF65-F5344CB8AC3E}">
        <p14:creationId xmlns:p14="http://schemas.microsoft.com/office/powerpoint/2010/main" val="324947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Grammar, punctuation and spelling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370512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4100" dirty="0">
                <a:latin typeface="Calibri" panose="020F0502020204030204" pitchFamily="34" charset="0"/>
                <a:cs typeface="Calibri" panose="020F0502020204030204" pitchFamily="34" charset="0"/>
              </a:rPr>
              <a:t>This paper will focus on their knowledge of technical aspects of grammar. </a:t>
            </a:r>
          </a:p>
          <a:p>
            <a:pPr marL="0" indent="0">
              <a:buNone/>
            </a:pPr>
            <a:r>
              <a:rPr lang="en-GB" sz="4100" dirty="0">
                <a:latin typeface="Calibri" panose="020F0502020204030204" pitchFamily="34" charset="0"/>
                <a:cs typeface="Calibri" panose="020F0502020204030204" pitchFamily="34" charset="0"/>
              </a:rPr>
              <a:t>We teach this to the children as part of our literacy teaching sequence so that they are familiar with the terminology but also able to use it in their own writing. 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two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letters to the word 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happy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to make a word that means 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not happy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went to a football game. Our team lost and I was 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__happy.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Circle the 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verb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in the sentence below:</a:t>
            </a:r>
          </a:p>
          <a:p>
            <a:pPr lvl="1"/>
            <a:r>
              <a:rPr lang="en-GB" sz="31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Lisa sticks all the pictures in her big scrapbook</a:t>
            </a:r>
            <a:r>
              <a:rPr lang="en-GB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561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Unlooped" panose="02000000000000000000" pitchFamily="2" charset="0"/>
              </a:rPr>
              <a:t>Example grammar, punctuation and spelling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Write one word on the line below to complete the sentence in 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past tense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__________ to Scotland during the school holidays.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Write the missing punctuation mark to complete the sentence below.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you play my favourite tune ___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Circle 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three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nouns in the sentence below.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whale has an enormous heart that can weigh as much as a small car. </a:t>
            </a:r>
          </a:p>
          <a:p>
            <a:pPr marL="0" indent="0">
              <a:buNone/>
            </a:pP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0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Unlooped" panose="02000000000000000000" pitchFamily="2" charset="0"/>
              </a:rPr>
              <a:t>Maths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There will be two papers: </a:t>
            </a: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 reasoning paper where children will have to solve a range of written and pictorial problems and calculations. Children will be able to use a ruler during this paper.</a:t>
            </a: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 arithmetic paper where children will be given a range of calculations to answer in their booklet. They will not be able to use a ruler during this paper. </a:t>
            </a:r>
          </a:p>
        </p:txBody>
      </p:sp>
    </p:spTree>
    <p:extLst>
      <p:ext uri="{BB962C8B-B14F-4D97-AF65-F5344CB8AC3E}">
        <p14:creationId xmlns:p14="http://schemas.microsoft.com/office/powerpoint/2010/main" val="568674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464</TotalTime>
  <Words>830</Words>
  <Application>Microsoft Office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Tw Cen MT</vt:lpstr>
      <vt:lpstr>Twinkl Cursive Unlooped</vt:lpstr>
      <vt:lpstr>Wingdings</vt:lpstr>
      <vt:lpstr>Wingdings 2</vt:lpstr>
      <vt:lpstr>Median</vt:lpstr>
      <vt:lpstr>End of Key Stage 1 assessment 2023 </vt:lpstr>
      <vt:lpstr>How do we assess the children?</vt:lpstr>
      <vt:lpstr>How are the children assessed?</vt:lpstr>
      <vt:lpstr>Reading assessments</vt:lpstr>
      <vt:lpstr>Reading paper examples</vt:lpstr>
      <vt:lpstr>PowerPoint Presentation</vt:lpstr>
      <vt:lpstr>Grammar, punctuation and spelling </vt:lpstr>
      <vt:lpstr>Example grammar, punctuation and spelling questions</vt:lpstr>
      <vt:lpstr>Maths assessment</vt:lpstr>
      <vt:lpstr>Example maths questions: Arithmetic </vt:lpstr>
      <vt:lpstr>Example maths questions: Reasoning</vt:lpstr>
      <vt:lpstr>PowerPoint Presentation</vt:lpstr>
      <vt:lpstr>PowerPoint Presentation</vt:lpstr>
      <vt:lpstr>Marking/scoring the tests</vt:lpstr>
      <vt:lpstr>Writing assessment</vt:lpstr>
      <vt:lpstr>What does the expected standard look like?</vt:lpstr>
      <vt:lpstr>PowerPoint Presentation</vt:lpstr>
      <vt:lpstr>Teacher Assessment</vt:lpstr>
      <vt:lpstr>Any 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of Year 2 assessment 2016</dc:title>
  <dc:creator>Liz Harris</dc:creator>
  <cp:lastModifiedBy>Liz Harris</cp:lastModifiedBy>
  <cp:revision>26</cp:revision>
  <cp:lastPrinted>2016-03-10T15:18:20Z</cp:lastPrinted>
  <dcterms:created xsi:type="dcterms:W3CDTF">2016-02-18T11:11:41Z</dcterms:created>
  <dcterms:modified xsi:type="dcterms:W3CDTF">2023-02-21T20:30:23Z</dcterms:modified>
</cp:coreProperties>
</file>