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78" r:id="rId2"/>
  </p:sldMasterIdLst>
  <p:notesMasterIdLst>
    <p:notesMasterId r:id="rId33"/>
  </p:notesMasterIdLst>
  <p:sldIdLst>
    <p:sldId id="256" r:id="rId3"/>
    <p:sldId id="292" r:id="rId4"/>
    <p:sldId id="258" r:id="rId5"/>
    <p:sldId id="291" r:id="rId6"/>
    <p:sldId id="259" r:id="rId7"/>
    <p:sldId id="260" r:id="rId8"/>
    <p:sldId id="261" r:id="rId9"/>
    <p:sldId id="262" r:id="rId10"/>
    <p:sldId id="263" r:id="rId11"/>
    <p:sldId id="295" r:id="rId12"/>
    <p:sldId id="264" r:id="rId13"/>
    <p:sldId id="265" r:id="rId14"/>
    <p:sldId id="266" r:id="rId15"/>
    <p:sldId id="267" r:id="rId16"/>
    <p:sldId id="269" r:id="rId17"/>
    <p:sldId id="270" r:id="rId18"/>
    <p:sldId id="272" r:id="rId19"/>
    <p:sldId id="273" r:id="rId20"/>
    <p:sldId id="274" r:id="rId21"/>
    <p:sldId id="279" r:id="rId22"/>
    <p:sldId id="293" r:id="rId23"/>
    <p:sldId id="280" r:id="rId24"/>
    <p:sldId id="294" r:id="rId25"/>
    <p:sldId id="282" r:id="rId26"/>
    <p:sldId id="284" r:id="rId27"/>
    <p:sldId id="285" r:id="rId28"/>
    <p:sldId id="283" r:id="rId29"/>
    <p:sldId id="286" r:id="rId30"/>
    <p:sldId id="289" r:id="rId31"/>
    <p:sldId id="290" r:id="rId32"/>
  </p:sldIdLst>
  <p:sldSz cx="9144000" cy="6858000" type="screen4x3"/>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3VeMZp6LpHuZBkR19kKFW8Z8Z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B5C873-6227-4733-8153-CD6EE58EAC8E}">
  <a:tblStyle styleId="{08B5C873-6227-4733-8153-CD6EE58EAC8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8250" y="751400"/>
            <a:ext cx="4592325" cy="3757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 name="Google Shape;58;p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 way we teach maths is the same across the whole of KS1 </a:t>
            </a:r>
            <a:r>
              <a:rPr lang="en-GB" dirty="0" err="1"/>
              <a:t>ie</a:t>
            </a:r>
            <a:r>
              <a:rPr lang="en-GB" dirty="0"/>
              <a:t> the CPA </a:t>
            </a:r>
            <a:endParaRPr dirty="0"/>
          </a:p>
        </p:txBody>
      </p:sp>
      <p:sp>
        <p:nvSpPr>
          <p:cNvPr id="112" name="Google Shape;112;p7: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2" name="Google Shape;122;p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9: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1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1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867d082d9_0_36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8867d082d9_0_364: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867d082d9_0_37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8867d082d9_0_376: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867d082d9_0_38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8867d082d9_0_386: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867d082d9_0_38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8867d082d9_0_381: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867d082d9_0_60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8867d082d9_0_605: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451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867d082d9_0_60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8867d082d9_0_605: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59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867d082d9_0_61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8867d082d9_0_612: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867d082d9_0_37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8867d082d9_0_370: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406530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1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5" name="Google Shape;235;p1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ddd6a8fb46_0_1: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gddd6a8fb46_0_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867d082d9_0_61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8867d082d9_0_618: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1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2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2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0cad77b5e_0_1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0cad77b5e_0_10:notes"/>
          <p:cNvSpPr txBox="1">
            <a:spLocks noGrp="1"/>
          </p:cNvSpPr>
          <p:nvPr>
            <p:ph type="body" idx="1"/>
          </p:nvPr>
        </p:nvSpPr>
        <p:spPr>
          <a:xfrm>
            <a:off x="688800" y="4758875"/>
            <a:ext cx="55104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867d082d9_0_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8867d082d9_0_5: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7" name="Google Shape;87;p3: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840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6649582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24533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72847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828856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98791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23246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90324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0019593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796858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000">
              <a:solidFill>
                <a:schemeClr val="dk2"/>
              </a:solidFill>
              <a:latin typeface="Arial"/>
              <a:ea typeface="Arial"/>
              <a:cs typeface="Arial"/>
              <a:sym typeface="Arial"/>
            </a:endParaRPr>
          </a:p>
        </p:txBody>
      </p:sp>
    </p:spTree>
    <p:extLst>
      <p:ext uri="{BB962C8B-B14F-4D97-AF65-F5344CB8AC3E}">
        <p14:creationId xmlns:p14="http://schemas.microsoft.com/office/powerpoint/2010/main" val="2248047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079550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000">
              <a:solidFill>
                <a:schemeClr val="dk2"/>
              </a:solidFill>
              <a:latin typeface="Arial"/>
              <a:ea typeface="Arial"/>
              <a:cs typeface="Arial"/>
              <a:sym typeface="Arial"/>
            </a:endParaRPr>
          </a:p>
        </p:txBody>
      </p:sp>
    </p:spTree>
    <p:extLst>
      <p:ext uri="{BB962C8B-B14F-4D97-AF65-F5344CB8AC3E}">
        <p14:creationId xmlns:p14="http://schemas.microsoft.com/office/powerpoint/2010/main" val="1844818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4331185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2496376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839944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4168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5133667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263436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DDF080-5E8C-48AD-84E5-6C08B304C14E}" type="datetimeFigureOut">
              <a:rPr lang="en-US" smtClean="0"/>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2176997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442736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47801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5163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885771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13083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7366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0661648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70847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727886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7/2/2024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6291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mailto:lhowell@stannington.sheffield.sch.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stravis@stannington.sheffield.sch.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1385572" y="1498926"/>
            <a:ext cx="5826719" cy="1646302"/>
          </a:xfrm>
          <a:prstGeom prst="rect">
            <a:avLst/>
          </a:prstGeom>
          <a:noFill/>
          <a:ln>
            <a:noFill/>
          </a:ln>
          <a:effectLst>
            <a:outerShdw blurRad="63500" dist="45790" dir="2021404">
              <a:schemeClr val="lt2"/>
            </a:outerShdw>
          </a:effectLst>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5400"/>
              <a:buFont typeface="Comic Sans MS"/>
              <a:buNone/>
            </a:pPr>
            <a:r>
              <a:rPr lang="en-US" sz="5400" b="0" i="0" u="none" dirty="0">
                <a:solidFill>
                  <a:schemeClr val="dk2"/>
                </a:solidFill>
                <a:latin typeface="Twinkl Cursive Unlooped" panose="02000000000000000000" pitchFamily="2" charset="0"/>
                <a:ea typeface="Comic Sans MS"/>
                <a:cs typeface="Comic Sans MS"/>
                <a:sym typeface="Comic Sans MS"/>
              </a:rPr>
              <a:t>Welcome to Year 1</a:t>
            </a:r>
            <a:endParaRPr dirty="0">
              <a:latin typeface="Twinkl Cursive Unlooped" panose="02000000000000000000" pitchFamily="2" charset="0"/>
            </a:endParaRPr>
          </a:p>
        </p:txBody>
      </p:sp>
      <p:sp>
        <p:nvSpPr>
          <p:cNvPr id="61" name="Google Shape;61;p1"/>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Font typeface="Comic Sans MS"/>
              <a:buNone/>
            </a:pPr>
            <a:r>
              <a:rPr lang="en-US" sz="2800" b="0" i="0" u="none" dirty="0">
                <a:solidFill>
                  <a:schemeClr val="dk1"/>
                </a:solidFill>
                <a:latin typeface="Twinkl Cursive Unlooped" panose="02000000000000000000" pitchFamily="2" charset="0"/>
                <a:ea typeface="Comic Sans MS"/>
                <a:cs typeface="Comic Sans MS"/>
                <a:sym typeface="Comic Sans MS"/>
              </a:rPr>
              <a:t>2</a:t>
            </a:r>
            <a:r>
              <a:rPr lang="en-US" sz="2800" b="0" i="0" u="none" baseline="30000" dirty="0">
                <a:solidFill>
                  <a:schemeClr val="dk1"/>
                </a:solidFill>
                <a:latin typeface="Twinkl Cursive Unlooped" panose="02000000000000000000" pitchFamily="2" charset="0"/>
                <a:ea typeface="Comic Sans MS"/>
                <a:cs typeface="Comic Sans MS"/>
                <a:sym typeface="Comic Sans MS"/>
              </a:rPr>
              <a:t>nd</a:t>
            </a:r>
            <a:r>
              <a:rPr lang="en-US" sz="2800" b="0" i="0" u="none" dirty="0">
                <a:solidFill>
                  <a:schemeClr val="dk1"/>
                </a:solidFill>
                <a:latin typeface="Twinkl Cursive Unlooped" panose="02000000000000000000" pitchFamily="2" charset="0"/>
                <a:ea typeface="Comic Sans MS"/>
                <a:cs typeface="Comic Sans MS"/>
                <a:sym typeface="Comic Sans MS"/>
              </a:rPr>
              <a:t> </a:t>
            </a:r>
            <a:r>
              <a:rPr lang="en-US" sz="2800" b="0" i="0" u="none">
                <a:solidFill>
                  <a:schemeClr val="dk1"/>
                </a:solidFill>
                <a:latin typeface="Twinkl Cursive Unlooped" panose="02000000000000000000" pitchFamily="2" charset="0"/>
                <a:ea typeface="Comic Sans MS"/>
                <a:cs typeface="Comic Sans MS"/>
                <a:sym typeface="Comic Sans MS"/>
              </a:rPr>
              <a:t>July </a:t>
            </a:r>
            <a:r>
              <a:rPr lang="en-US" sz="2800" b="0" i="0" u="none">
                <a:solidFill>
                  <a:srgbClr val="000000"/>
                </a:solidFill>
                <a:latin typeface="Twinkl Cursive Unlooped" panose="02000000000000000000" pitchFamily="2" charset="0"/>
                <a:ea typeface="Comic Sans MS"/>
                <a:cs typeface="Comic Sans MS"/>
                <a:sym typeface="Comic Sans MS"/>
              </a:rPr>
              <a:t>2024</a:t>
            </a:r>
            <a:endParaRPr dirty="0">
              <a:solidFill>
                <a:srgbClr val="000000"/>
              </a:solidFill>
              <a:latin typeface="Twinkl Cursive Unlooped"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6"/>
          <p:cNvSpPr txBox="1"/>
          <p:nvPr/>
        </p:nvSpPr>
        <p:spPr>
          <a:xfrm>
            <a:off x="761062" y="1118096"/>
            <a:ext cx="7499017" cy="1200288"/>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dk1"/>
              </a:buClr>
              <a:buSzPts val="1800"/>
              <a:buFont typeface="Comic Sans MS"/>
              <a:buNone/>
            </a:pPr>
            <a:r>
              <a:rPr lang="en-US" sz="2400" i="0" u="none" strike="noStrike" cap="none" dirty="0">
                <a:solidFill>
                  <a:schemeClr val="dk1"/>
                </a:solidFill>
                <a:latin typeface="Twinkl Cursive Unlooped" panose="02000000000000000000" pitchFamily="2" charset="0"/>
                <a:sym typeface="Arial"/>
              </a:rPr>
              <a:t>There is a strong emphasis on developing instant recall of number facts. </a:t>
            </a:r>
          </a:p>
          <a:p>
            <a:pPr marL="0" marR="0" lvl="0" indent="0" rtl="0">
              <a:lnSpc>
                <a:spcPct val="100000"/>
              </a:lnSpc>
              <a:spcBef>
                <a:spcPts val="0"/>
              </a:spcBef>
              <a:spcAft>
                <a:spcPts val="0"/>
              </a:spcAft>
              <a:buClr>
                <a:schemeClr val="dk1"/>
              </a:buClr>
              <a:buSzPts val="1800"/>
              <a:buFont typeface="Comic Sans MS"/>
              <a:buNone/>
            </a:pPr>
            <a:r>
              <a:rPr lang="en-US" sz="2400" i="0" u="none" strike="noStrike" cap="none" dirty="0">
                <a:solidFill>
                  <a:schemeClr val="dk1"/>
                </a:solidFill>
                <a:latin typeface="Twinkl Cursive Unlooped" panose="02000000000000000000" pitchFamily="2" charset="0"/>
                <a:sym typeface="Arial"/>
              </a:rPr>
              <a:t>These are called KIRFs (Key Instant Recall Facts). </a:t>
            </a:r>
            <a:endParaRPr sz="2400" i="0" u="none" strike="noStrike" cap="none" dirty="0">
              <a:solidFill>
                <a:srgbClr val="000000"/>
              </a:solidFill>
              <a:latin typeface="Twinkl Cursive Unlooped" panose="02000000000000000000" pitchFamily="2" charset="0"/>
              <a:sym typeface="Arial"/>
            </a:endParaRPr>
          </a:p>
        </p:txBody>
      </p:sp>
      <p:sp>
        <p:nvSpPr>
          <p:cNvPr id="5" name="Rectangle 4"/>
          <p:cNvSpPr/>
          <p:nvPr/>
        </p:nvSpPr>
        <p:spPr>
          <a:xfrm>
            <a:off x="2999687" y="348655"/>
            <a:ext cx="3063660" cy="769441"/>
          </a:xfrm>
          <a:prstGeom prst="rect">
            <a:avLst/>
          </a:prstGeom>
        </p:spPr>
        <p:txBody>
          <a:bodyPr wrap="none">
            <a:spAutoFit/>
          </a:bodyPr>
          <a:lstStyle/>
          <a:p>
            <a:pPr lvl="0" algn="ctr">
              <a:buClr>
                <a:schemeClr val="dk1"/>
              </a:buClr>
              <a:buSzPts val="4800"/>
            </a:pPr>
            <a:r>
              <a:rPr lang="en-US" sz="4400" u="sng" dirty="0" err="1">
                <a:solidFill>
                  <a:schemeClr val="accent2">
                    <a:lumMod val="75000"/>
                  </a:schemeClr>
                </a:solidFill>
                <a:latin typeface="Twinkl Cursive Unlooped" panose="02000000000000000000" pitchFamily="2" charset="0"/>
              </a:rPr>
              <a:t>Maths</a:t>
            </a:r>
            <a:r>
              <a:rPr lang="en-US" sz="4400" u="sng" dirty="0">
                <a:solidFill>
                  <a:schemeClr val="accent2">
                    <a:lumMod val="75000"/>
                  </a:schemeClr>
                </a:solidFill>
                <a:latin typeface="Twinkl Cursive Unlooped" panose="02000000000000000000" pitchFamily="2" charset="0"/>
              </a:rPr>
              <a:t> in Y1</a:t>
            </a:r>
            <a:endParaRPr lang="en-US" sz="4400" dirty="0">
              <a:solidFill>
                <a:schemeClr val="accent2">
                  <a:lumMod val="75000"/>
                </a:schemeClr>
              </a:solidFill>
              <a:latin typeface="Twinkl Cursive Unlooped" panose="020000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35150070"/>
              </p:ext>
            </p:extLst>
          </p:nvPr>
        </p:nvGraphicFramePr>
        <p:xfrm>
          <a:off x="761062" y="2413593"/>
          <a:ext cx="7638744" cy="4103419"/>
        </p:xfrm>
        <a:graphic>
          <a:graphicData uri="http://schemas.openxmlformats.org/drawingml/2006/table">
            <a:tbl>
              <a:tblPr firstRow="1" firstCol="1" bandRow="1">
                <a:tableStyleId>{08B5C873-6227-4733-8153-CD6EE58EAC8E}</a:tableStyleId>
              </a:tblPr>
              <a:tblGrid>
                <a:gridCol w="3155214">
                  <a:extLst>
                    <a:ext uri="{9D8B030D-6E8A-4147-A177-3AD203B41FA5}">
                      <a16:colId xmlns:a16="http://schemas.microsoft.com/office/drawing/2014/main" val="2923273417"/>
                    </a:ext>
                  </a:extLst>
                </a:gridCol>
                <a:gridCol w="4483530">
                  <a:extLst>
                    <a:ext uri="{9D8B030D-6E8A-4147-A177-3AD203B41FA5}">
                      <a16:colId xmlns:a16="http://schemas.microsoft.com/office/drawing/2014/main" val="3986818458"/>
                    </a:ext>
                  </a:extLst>
                </a:gridCol>
              </a:tblGrid>
              <a:tr h="499941">
                <a:tc>
                  <a:txBody>
                    <a:bodyPr/>
                    <a:lstStyle/>
                    <a:p>
                      <a:pPr algn="l">
                        <a:lnSpc>
                          <a:spcPct val="107000"/>
                        </a:lnSpc>
                        <a:spcAft>
                          <a:spcPts val="0"/>
                        </a:spcAft>
                      </a:pPr>
                      <a:r>
                        <a:rPr lang="en-GB" sz="1800" dirty="0">
                          <a:effectLst/>
                          <a:latin typeface="Twinkl Cursive Unlooped" panose="02000000000000000000" pitchFamily="2" charset="0"/>
                        </a:rPr>
                        <a:t>Autumn 1</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dirty="0">
                          <a:effectLst/>
                          <a:latin typeface="Twinkl Cursive Unlooped" panose="02000000000000000000" pitchFamily="2" charset="0"/>
                        </a:rPr>
                        <a:t>Recall addition and subtraction of 1 within 10. (i.e. 4 + 1 and 6 – 1))</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579422145"/>
                  </a:ext>
                </a:extLst>
              </a:tr>
              <a:tr h="499941">
                <a:tc>
                  <a:txBody>
                    <a:bodyPr/>
                    <a:lstStyle/>
                    <a:p>
                      <a:pPr algn="l">
                        <a:lnSpc>
                          <a:spcPct val="107000"/>
                        </a:lnSpc>
                        <a:spcAft>
                          <a:spcPts val="0"/>
                        </a:spcAft>
                      </a:pPr>
                      <a:r>
                        <a:rPr lang="en-GB" sz="1800">
                          <a:effectLst/>
                          <a:latin typeface="Twinkl Cursive Unlooped" panose="02000000000000000000" pitchFamily="2" charset="0"/>
                        </a:rPr>
                        <a:t>Autumn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addition and subtraction of 2 within 10. (i.e. 5 – 2  and 7 + 2)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4164208987"/>
                  </a:ext>
                </a:extLst>
              </a:tr>
              <a:tr h="499941">
                <a:tc>
                  <a:txBody>
                    <a:bodyPr/>
                    <a:lstStyle/>
                    <a:p>
                      <a:pPr algn="l">
                        <a:lnSpc>
                          <a:spcPct val="107000"/>
                        </a:lnSpc>
                        <a:spcAft>
                          <a:spcPts val="0"/>
                        </a:spcAft>
                      </a:pPr>
                      <a:r>
                        <a:rPr lang="en-GB" sz="1800">
                          <a:effectLst/>
                          <a:latin typeface="Twinkl Cursive Unlooped" panose="02000000000000000000" pitchFamily="2" charset="0"/>
                        </a:rPr>
                        <a:t>Spring 1</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addition and subtraction of 3 within 10. (i.e. 5 – 3  and 8 - 3)</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88341433"/>
                  </a:ext>
                </a:extLst>
              </a:tr>
              <a:tr h="666587">
                <a:tc>
                  <a:txBody>
                    <a:bodyPr/>
                    <a:lstStyle/>
                    <a:p>
                      <a:pPr algn="l">
                        <a:lnSpc>
                          <a:spcPct val="107000"/>
                        </a:lnSpc>
                        <a:spcAft>
                          <a:spcPts val="0"/>
                        </a:spcAft>
                      </a:pPr>
                      <a:r>
                        <a:rPr lang="en-GB" sz="1800">
                          <a:effectLst/>
                          <a:latin typeface="Twinkl Cursive Unlooped" panose="02000000000000000000" pitchFamily="2" charset="0"/>
                        </a:rPr>
                        <a:t>Spring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all the addition and subtraction bonds to 10.</a:t>
                      </a:r>
                    </a:p>
                    <a:p>
                      <a:pPr algn="l">
                        <a:lnSpc>
                          <a:spcPct val="107000"/>
                        </a:lnSpc>
                        <a:spcAft>
                          <a:spcPts val="0"/>
                        </a:spcAft>
                      </a:pPr>
                      <a:r>
                        <a:rPr lang="en-GB" sz="1800">
                          <a:effectLst/>
                          <a:latin typeface="Twinkl Cursive Unlooped" panose="02000000000000000000" pitchFamily="2" charset="0"/>
                        </a:rPr>
                        <a:t>(i.e. 4 + 6 and 10 - 1)</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481448300"/>
                  </a:ext>
                </a:extLst>
              </a:tr>
              <a:tr h="499941">
                <a:tc>
                  <a:txBody>
                    <a:bodyPr/>
                    <a:lstStyle/>
                    <a:p>
                      <a:pPr algn="l">
                        <a:lnSpc>
                          <a:spcPct val="107000"/>
                        </a:lnSpc>
                        <a:spcAft>
                          <a:spcPts val="0"/>
                        </a:spcAft>
                      </a:pPr>
                      <a:r>
                        <a:rPr lang="en-GB" sz="1800">
                          <a:effectLst/>
                          <a:latin typeface="Twinkl Cursive Unlooped" panose="02000000000000000000" pitchFamily="2" charset="0"/>
                        </a:rPr>
                        <a:t>Summer 1</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doubles and halves to 10. </a:t>
                      </a:r>
                    </a:p>
                    <a:p>
                      <a:pPr algn="l">
                        <a:lnSpc>
                          <a:spcPct val="107000"/>
                        </a:lnSpc>
                        <a:spcAft>
                          <a:spcPts val="0"/>
                        </a:spcAft>
                      </a:pPr>
                      <a:r>
                        <a:rPr lang="en-GB" sz="1800">
                          <a:effectLst/>
                          <a:latin typeface="Twinkl Cursive Unlooped" panose="02000000000000000000" pitchFamily="2" charset="0"/>
                        </a:rPr>
                        <a:t>(i.e. 2 + 2 and 4 + 4)</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383375046"/>
                  </a:ext>
                </a:extLst>
              </a:tr>
              <a:tr h="508325">
                <a:tc>
                  <a:txBody>
                    <a:bodyPr/>
                    <a:lstStyle/>
                    <a:p>
                      <a:pPr algn="l">
                        <a:lnSpc>
                          <a:spcPct val="107000"/>
                        </a:lnSpc>
                        <a:spcAft>
                          <a:spcPts val="0"/>
                        </a:spcAft>
                      </a:pPr>
                      <a:r>
                        <a:rPr lang="en-GB" sz="1800">
                          <a:effectLst/>
                          <a:latin typeface="Twinkl Cursive Unlooped" panose="02000000000000000000" pitchFamily="2" charset="0"/>
                        </a:rPr>
                        <a:t>Summer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near doubles and halves to 10. </a:t>
                      </a:r>
                    </a:p>
                    <a:p>
                      <a:pPr algn="l">
                        <a:lnSpc>
                          <a:spcPct val="107000"/>
                        </a:lnSpc>
                        <a:spcAft>
                          <a:spcPts val="0"/>
                        </a:spcAft>
                      </a:pPr>
                      <a:r>
                        <a:rPr lang="en-GB" sz="1800">
                          <a:effectLst/>
                          <a:latin typeface="Twinkl Cursive Unlooped" panose="02000000000000000000" pitchFamily="2" charset="0"/>
                        </a:rPr>
                        <a:t>(i.e. 4 + 3 and 5 + 4)</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2960293018"/>
                  </a:ext>
                </a:extLst>
              </a:tr>
              <a:tr h="333294">
                <a:tc>
                  <a:txBody>
                    <a:bodyPr/>
                    <a:lstStyle/>
                    <a:p>
                      <a:pPr algn="l">
                        <a:lnSpc>
                          <a:spcPct val="107000"/>
                        </a:lnSpc>
                        <a:spcAft>
                          <a:spcPts val="0"/>
                        </a:spcAft>
                      </a:pPr>
                      <a:r>
                        <a:rPr lang="en-GB" sz="1800">
                          <a:effectLst/>
                          <a:latin typeface="Twinkl Cursive Unlooped" panose="02000000000000000000" pitchFamily="2" charset="0"/>
                        </a:rPr>
                        <a:t>Number formation</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dirty="0">
                          <a:effectLst/>
                          <a:latin typeface="Twinkl Cursive Unlooped" panose="02000000000000000000" pitchFamily="2" charset="0"/>
                        </a:rPr>
                        <a:t>Correctly form digits 6-9</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331893015"/>
                  </a:ext>
                </a:extLst>
              </a:tr>
            </a:tbl>
          </a:graphicData>
        </a:graphic>
      </p:graphicFrame>
    </p:spTree>
    <p:extLst>
      <p:ext uri="{BB962C8B-B14F-4D97-AF65-F5344CB8AC3E}">
        <p14:creationId xmlns:p14="http://schemas.microsoft.com/office/powerpoint/2010/main" val="57841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1160462" y="274637"/>
            <a:ext cx="6870700" cy="7000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8000"/>
              </a:buClr>
              <a:buSzPts val="4400"/>
              <a:buFont typeface="Comic Sans MS"/>
              <a:buNone/>
            </a:pPr>
            <a:r>
              <a:rPr lang="en-US" sz="4400" b="0" i="0" u="none" dirty="0">
                <a:solidFill>
                  <a:srgbClr val="008000"/>
                </a:solidFill>
                <a:latin typeface="Twinkl Cursive Unlooped" panose="02000000000000000000" pitchFamily="2" charset="0"/>
                <a:sym typeface="Arial"/>
              </a:rPr>
              <a:t>Steps of learning</a:t>
            </a:r>
            <a:endParaRPr dirty="0">
              <a:latin typeface="Twinkl Cursive Unlooped" panose="02000000000000000000" pitchFamily="2" charset="0"/>
              <a:sym typeface="Arial"/>
            </a:endParaRPr>
          </a:p>
        </p:txBody>
      </p:sp>
      <p:sp>
        <p:nvSpPr>
          <p:cNvPr id="115" name="Google Shape;115;p7"/>
          <p:cNvSpPr txBox="1">
            <a:spLocks noGrp="1"/>
          </p:cNvSpPr>
          <p:nvPr>
            <p:ph idx="1"/>
          </p:nvPr>
        </p:nvSpPr>
        <p:spPr>
          <a:xfrm>
            <a:off x="457200" y="1416050"/>
            <a:ext cx="8229600" cy="131445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2200"/>
              <a:buFont typeface="Comic Sans MS"/>
              <a:buNone/>
            </a:pPr>
            <a:r>
              <a:rPr lang="en-US" sz="2200" b="0" i="0" u="none" dirty="0">
                <a:solidFill>
                  <a:schemeClr val="dk1"/>
                </a:solidFill>
                <a:latin typeface="Twinkl Cursive Unlooped" panose="02000000000000000000" pitchFamily="2" charset="0"/>
                <a:ea typeface="Arial"/>
                <a:cs typeface="Arial"/>
                <a:sym typeface="Arial"/>
              </a:rPr>
              <a:t>The children are introduced to new concepts in a three stage approach (C-P-A) to help scaffold their learning.</a:t>
            </a:r>
            <a:endParaRPr dirty="0">
              <a:latin typeface="Twinkl Cursive Unlooped" panose="02000000000000000000" pitchFamily="2" charset="0"/>
              <a:ea typeface="Arial"/>
              <a:cs typeface="Arial"/>
              <a:sym typeface="Arial"/>
            </a:endParaRPr>
          </a:p>
          <a:p>
            <a:pPr marL="0" marR="0" lvl="0" indent="0" algn="ctr" rtl="0">
              <a:lnSpc>
                <a:spcPct val="80000"/>
              </a:lnSpc>
              <a:spcBef>
                <a:spcPts val="440"/>
              </a:spcBef>
              <a:spcAft>
                <a:spcPts val="0"/>
              </a:spcAft>
              <a:buClr>
                <a:schemeClr val="dk1"/>
              </a:buClr>
              <a:buSzPts val="2200"/>
              <a:buFont typeface="Comic Sans MS"/>
              <a:buNone/>
            </a:pPr>
            <a:r>
              <a:rPr lang="en-US" sz="2200" b="0" i="0" u="none" dirty="0">
                <a:solidFill>
                  <a:schemeClr val="dk1"/>
                </a:solidFill>
                <a:latin typeface="Twinkl Cursive Unlooped" panose="02000000000000000000" pitchFamily="2" charset="0"/>
                <a:ea typeface="Arial"/>
                <a:cs typeface="Arial"/>
                <a:sym typeface="Arial"/>
              </a:rPr>
              <a:t> The children may go back a forth in this process.</a:t>
            </a:r>
            <a:endParaRPr dirty="0">
              <a:latin typeface="Twinkl Cursive Unlooped" panose="02000000000000000000" pitchFamily="2" charset="0"/>
              <a:ea typeface="Arial"/>
              <a:cs typeface="Arial"/>
              <a:sym typeface="Arial"/>
            </a:endParaRPr>
          </a:p>
          <a:p>
            <a:pPr marL="0" marR="0" lvl="0" indent="0" algn="l" rtl="0">
              <a:lnSpc>
                <a:spcPct val="80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a:p>
            <a:pPr marL="0" marR="0" lvl="0" indent="0" algn="l" rtl="0">
              <a:lnSpc>
                <a:spcPct val="80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a:p>
            <a:pPr marL="342900" marR="0" lvl="0" indent="-203200" algn="l" rtl="0">
              <a:lnSpc>
                <a:spcPct val="115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p:txBody>
      </p:sp>
      <p:sp>
        <p:nvSpPr>
          <p:cNvPr id="116" name="Google Shape;116;p7"/>
          <p:cNvSpPr txBox="1"/>
          <p:nvPr/>
        </p:nvSpPr>
        <p:spPr>
          <a:xfrm>
            <a:off x="457200" y="2914650"/>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600"/>
              <a:buFont typeface="Comic Sans MS"/>
              <a:buNone/>
            </a:pPr>
            <a:r>
              <a:rPr lang="en-US" sz="2600" b="1" i="0" u="none" strike="noStrike" cap="none" dirty="0">
                <a:solidFill>
                  <a:schemeClr val="dk1"/>
                </a:solidFill>
                <a:latin typeface="Twinkl Cursive Unlooped" panose="02000000000000000000" pitchFamily="2" charset="0"/>
                <a:sym typeface="Arial"/>
              </a:rPr>
              <a:t>Concrete </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20"/>
              </a:spcBef>
              <a:spcAft>
                <a:spcPts val="0"/>
              </a:spcAft>
              <a:buClr>
                <a:schemeClr val="dk1"/>
              </a:buClr>
              <a:buSzPts val="2600"/>
              <a:buFont typeface="Comic Sans MS"/>
              <a:buNone/>
            </a:pPr>
            <a:r>
              <a:rPr lang="en-US" sz="2600" b="0" i="0" u="none" strike="noStrike" cap="none" dirty="0">
                <a:solidFill>
                  <a:schemeClr val="dk1"/>
                </a:solidFill>
                <a:latin typeface="Twinkl Cursive Unlooped" panose="02000000000000000000" pitchFamily="2" charset="0"/>
                <a:sym typeface="Arial"/>
              </a:rPr>
              <a:t>‘doing’</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60"/>
              </a:spcBef>
              <a:spcAft>
                <a:spcPts val="0"/>
              </a:spcAft>
              <a:buClr>
                <a:schemeClr val="dk1"/>
              </a:buClr>
              <a:buSzPts val="1300"/>
              <a:buFont typeface="Comic Sans MS"/>
              <a:buNone/>
            </a:pPr>
            <a:endParaRPr sz="13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40"/>
              </a:spcBef>
              <a:spcAft>
                <a:spcPts val="0"/>
              </a:spcAft>
              <a:buClr>
                <a:schemeClr val="dk1"/>
              </a:buClr>
              <a:buSzPts val="2200"/>
              <a:buFont typeface="Comic Sans MS"/>
              <a:buNone/>
            </a:pPr>
            <a:r>
              <a:rPr lang="en-US" sz="2200" b="0" i="0" u="none" strike="noStrike" cap="none" dirty="0">
                <a:solidFill>
                  <a:schemeClr val="dk1"/>
                </a:solidFill>
                <a:latin typeface="Twinkl Cursive Unlooped" panose="02000000000000000000" pitchFamily="2" charset="0"/>
                <a:sym typeface="Arial"/>
              </a:rPr>
              <a:t>The children begin by using objects to help them learn in a more familiar way</a:t>
            </a:r>
            <a:r>
              <a:rPr lang="en-US" sz="22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440"/>
              </a:spcBef>
              <a:spcAft>
                <a:spcPts val="0"/>
              </a:spcAft>
              <a:buClr>
                <a:schemeClr val="dk1"/>
              </a:buClr>
              <a:buSzPts val="2200"/>
              <a:buFont typeface="Comic Sans MS"/>
              <a:buNone/>
            </a:pPr>
            <a:endParaRPr sz="2200" b="0" i="0" u="none" strike="noStrike" cap="none" dirty="0">
              <a:solidFill>
                <a:srgbClr val="FF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3000"/>
              <a:buFont typeface="Comic Sans MS"/>
              <a:buNone/>
            </a:pPr>
            <a:endParaRPr sz="30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rgbClr val="FF6600"/>
              </a:solidFill>
              <a:latin typeface="Comic Sans MS"/>
              <a:ea typeface="Comic Sans MS"/>
              <a:cs typeface="Comic Sans MS"/>
              <a:sym typeface="Comic Sans MS"/>
            </a:endParaRPr>
          </a:p>
        </p:txBody>
      </p:sp>
      <p:sp>
        <p:nvSpPr>
          <p:cNvPr id="117" name="Google Shape;117;p7"/>
          <p:cNvSpPr txBox="1"/>
          <p:nvPr/>
        </p:nvSpPr>
        <p:spPr>
          <a:xfrm>
            <a:off x="3176587" y="2914650"/>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dirty="0">
                <a:solidFill>
                  <a:schemeClr val="dk1"/>
                </a:solidFill>
                <a:latin typeface="Twinkl Cursive Unlooped" panose="02000000000000000000" pitchFamily="2" charset="0"/>
                <a:sym typeface="Arial"/>
              </a:rPr>
              <a:t>Pictorial</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Twinkl Cursive Unlooped" panose="02000000000000000000" pitchFamily="2" charset="0"/>
                <a:sym typeface="Arial"/>
              </a:rPr>
              <a:t>‘seeing’ </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80"/>
              </a:spcBef>
              <a:spcAft>
                <a:spcPts val="0"/>
              </a:spcAft>
              <a:buClr>
                <a:schemeClr val="dk1"/>
              </a:buClr>
              <a:buSzPts val="1400"/>
              <a:buFont typeface="Comic Sans MS"/>
              <a:buNone/>
            </a:pPr>
            <a:endParaRPr sz="14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r>
              <a:rPr lang="en-US" sz="2400" b="0" i="0" u="none" strike="noStrike" cap="none" dirty="0">
                <a:solidFill>
                  <a:schemeClr val="dk1"/>
                </a:solidFill>
                <a:latin typeface="Twinkl Cursive Unlooped" panose="02000000000000000000" pitchFamily="2" charset="0"/>
                <a:sym typeface="Arial"/>
              </a:rPr>
              <a:t>The children then use models and images to help them make links.</a:t>
            </a:r>
            <a:endParaRPr sz="2400" b="0" i="0" u="none" strike="noStrike" cap="none" dirty="0">
              <a:solidFill>
                <a:srgbClr val="FF0000"/>
              </a:solidFill>
              <a:latin typeface="Twinkl Cursive Unlooped" panose="02000000000000000000" pitchFamily="2" charset="0"/>
              <a:sym typeface="Arial"/>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FF6600"/>
              </a:solidFill>
              <a:latin typeface="Comic Sans MS"/>
              <a:ea typeface="Comic Sans MS"/>
              <a:cs typeface="Comic Sans MS"/>
              <a:sym typeface="Comic Sans MS"/>
            </a:endParaRPr>
          </a:p>
        </p:txBody>
      </p:sp>
      <p:sp>
        <p:nvSpPr>
          <p:cNvPr id="118" name="Google Shape;118;p7"/>
          <p:cNvSpPr txBox="1"/>
          <p:nvPr/>
        </p:nvSpPr>
        <p:spPr>
          <a:xfrm>
            <a:off x="5908675" y="2919412"/>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dirty="0">
                <a:solidFill>
                  <a:schemeClr val="dk1"/>
                </a:solidFill>
                <a:latin typeface="Twinkl Cursive Unlooped" panose="02000000000000000000" pitchFamily="2" charset="0"/>
                <a:sym typeface="Arial"/>
              </a:rPr>
              <a:t>Abstract</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Twinkl Cursive Unlooped" panose="02000000000000000000" pitchFamily="2" charset="0"/>
                <a:sym typeface="Arial"/>
              </a:rPr>
              <a:t>‘symbolic’</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80"/>
              </a:spcBef>
              <a:spcAft>
                <a:spcPts val="0"/>
              </a:spcAft>
              <a:buClr>
                <a:schemeClr val="dk1"/>
              </a:buClr>
              <a:buSzPts val="1400"/>
              <a:buFont typeface="Comic Sans MS"/>
              <a:buNone/>
            </a:pPr>
            <a:endParaRPr sz="14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r>
              <a:rPr lang="en-US" sz="2400" b="0" i="0" u="none" strike="noStrike" cap="none" dirty="0">
                <a:solidFill>
                  <a:schemeClr val="dk1"/>
                </a:solidFill>
                <a:latin typeface="Twinkl Cursive Unlooped" panose="02000000000000000000" pitchFamily="2" charset="0"/>
                <a:sym typeface="Arial"/>
              </a:rPr>
              <a:t>Finally the children move onto use just numbers and abstract symbols.</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endParaRPr sz="2400" b="0" i="0" u="none" strike="noStrike" cap="none" dirty="0">
              <a:solidFill>
                <a:srgbClr val="FF0000"/>
              </a:solidFill>
              <a:latin typeface="Comic Sans MS"/>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FF6600"/>
              </a:solidFill>
              <a:latin typeface="Comic Sans MS"/>
              <a:ea typeface="Comic Sans MS"/>
              <a:cs typeface="Comic Sans MS"/>
              <a:sym typeface="Comic Sans MS"/>
            </a:endParaRPr>
          </a:p>
        </p:txBody>
      </p:sp>
      <p:sp>
        <p:nvSpPr>
          <p:cNvPr id="119" name="Google Shape;119;p7"/>
          <p:cNvSpPr txBox="1"/>
          <p:nvPr/>
        </p:nvSpPr>
        <p:spPr>
          <a:xfrm>
            <a:off x="442912" y="5982492"/>
            <a:ext cx="8229600" cy="6746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Comic Sans MS"/>
              <a:buNone/>
            </a:pPr>
            <a:r>
              <a:rPr lang="en-GB" sz="2400" b="0" i="0" u="none" strike="noStrike" cap="none" dirty="0">
                <a:solidFill>
                  <a:schemeClr val="dk1"/>
                </a:solidFill>
                <a:latin typeface="Twinkl Cursive Unlooped" panose="02000000000000000000" pitchFamily="2" charset="0"/>
                <a:ea typeface="Comic Sans MS"/>
                <a:cs typeface="Comic Sans MS"/>
                <a:sym typeface="Comic Sans MS"/>
              </a:rPr>
              <a:t>The way we teach maths is the same across the whole of KS1</a:t>
            </a:r>
            <a:endParaRPr sz="2400" b="0" i="0" u="none" strike="noStrike" cap="none"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8"/>
          <p:cNvPicPr preferRelativeResize="0">
            <a:picLocks noGrp="1"/>
          </p:cNvPicPr>
          <p:nvPr>
            <p:ph idx="1"/>
          </p:nvPr>
        </p:nvPicPr>
        <p:blipFill rotWithShape="1">
          <a:blip r:embed="rId3">
            <a:alphaModFix/>
          </a:blip>
          <a:srcRect/>
          <a:stretch/>
        </p:blipFill>
        <p:spPr>
          <a:xfrm>
            <a:off x="3276600" y="1055687"/>
            <a:ext cx="4862512" cy="4746625"/>
          </a:xfrm>
          <a:prstGeom prst="rect">
            <a:avLst/>
          </a:prstGeom>
          <a:noFill/>
          <a:ln>
            <a:noFill/>
          </a:ln>
        </p:spPr>
      </p:pic>
      <p:sp>
        <p:nvSpPr>
          <p:cNvPr id="125" name="Google Shape;125;p8"/>
          <p:cNvSpPr txBox="1"/>
          <p:nvPr/>
        </p:nvSpPr>
        <p:spPr>
          <a:xfrm>
            <a:off x="250825" y="333375"/>
            <a:ext cx="3025800" cy="71711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omic Sans MS"/>
              <a:buNone/>
            </a:pPr>
            <a:r>
              <a:rPr lang="en-US" sz="2000" b="0" i="0" u="none" strike="noStrike" cap="none" dirty="0">
                <a:solidFill>
                  <a:schemeClr val="dk1"/>
                </a:solidFill>
                <a:latin typeface="Twinkl Cursive Unlooped" panose="02000000000000000000" pitchFamily="2" charset="0"/>
                <a:sym typeface="Arial"/>
              </a:rPr>
              <a:t>Key End of Y1 Targets:</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r>
              <a:rPr lang="en-US" sz="2000" b="0" i="0" u="none" strike="noStrike" cap="none" dirty="0">
                <a:solidFill>
                  <a:schemeClr val="dk1"/>
                </a:solidFill>
                <a:latin typeface="Twinkl Cursive Unlooped" panose="02000000000000000000" pitchFamily="2" charset="0"/>
                <a:sym typeface="Arial"/>
              </a:rPr>
              <a:t> </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Count forwards and backwards to/from 100 from any given number.</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endParaRPr sz="20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Given a number identify 1 more and 1 less. </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endParaRPr sz="20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Count in 10’s to 100, 5’s to 50 and 2’s to 20.</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endParaRPr sz="20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Write numbers in numerals and words 0-20.</a:t>
            </a:r>
            <a:endParaRPr sz="2000" b="0" i="0" u="none" strike="noStrike" cap="none" dirty="0">
              <a:solidFill>
                <a:schemeClr val="dk1"/>
              </a:solidFill>
              <a:latin typeface="Twinkl Cursive Unlooped" panose="02000000000000000000" pitchFamily="2" charset="0"/>
              <a:sym typeface="Arial"/>
            </a:endParaRPr>
          </a:p>
          <a:p>
            <a:pPr marL="457200" marR="0" lvl="0" indent="0" algn="l" rtl="0">
              <a:lnSpc>
                <a:spcPct val="100000"/>
              </a:lnSpc>
              <a:spcBef>
                <a:spcPts val="0"/>
              </a:spcBef>
              <a:spcAft>
                <a:spcPts val="0"/>
              </a:spcAft>
              <a:buNone/>
            </a:pPr>
            <a:endParaRPr sz="20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rPr>
              <a:t>Instant recall of number bonds and related subtraction facts within 10 </a:t>
            </a:r>
            <a:r>
              <a:rPr lang="en-US" sz="2000" dirty="0" err="1">
                <a:solidFill>
                  <a:schemeClr val="dk1"/>
                </a:solidFill>
                <a:latin typeface="Twinkl Cursive Unlooped" panose="02000000000000000000" pitchFamily="2" charset="0"/>
              </a:rPr>
              <a:t>e.g</a:t>
            </a:r>
            <a:r>
              <a:rPr lang="en-US" sz="2000" dirty="0">
                <a:solidFill>
                  <a:schemeClr val="dk1"/>
                </a:solidFill>
                <a:latin typeface="Twinkl Cursive Unlooped" panose="02000000000000000000" pitchFamily="2" charset="0"/>
              </a:rPr>
              <a:t> 8 + 2 = 10 </a:t>
            </a:r>
          </a:p>
          <a:p>
            <a:pPr marL="0" marR="0" lvl="0" indent="0" algn="l" rtl="0">
              <a:lnSpc>
                <a:spcPct val="100000"/>
              </a:lnSpc>
              <a:spcBef>
                <a:spcPts val="0"/>
              </a:spcBef>
              <a:spcAft>
                <a:spcPts val="0"/>
              </a:spcAft>
              <a:buClr>
                <a:schemeClr val="dk1"/>
              </a:buClr>
              <a:buSzPts val="2000"/>
            </a:pPr>
            <a:r>
              <a:rPr lang="en-US" sz="2000" dirty="0">
                <a:solidFill>
                  <a:schemeClr val="dk1"/>
                </a:solidFill>
                <a:latin typeface="Twinkl Cursive Unlooped" panose="02000000000000000000" pitchFamily="2" charset="0"/>
              </a:rPr>
              <a:t>10 – 2 = 8</a:t>
            </a:r>
            <a:endParaRPr sz="2000" dirty="0">
              <a:solidFill>
                <a:schemeClr val="dk1"/>
              </a:solidFill>
              <a:latin typeface="Twinkl Cursive Unlooped" panose="02000000000000000000" pitchFamily="2" charset="0"/>
            </a:endParaRPr>
          </a:p>
          <a:p>
            <a:pPr marL="457200" marR="0" lvl="0" indent="0" algn="l" rtl="0">
              <a:lnSpc>
                <a:spcPct val="100000"/>
              </a:lnSpc>
              <a:spcBef>
                <a:spcPts val="0"/>
              </a:spcBef>
              <a:spcAft>
                <a:spcPts val="0"/>
              </a:spcAft>
              <a:buNone/>
            </a:pPr>
            <a:endParaRPr sz="2000" dirty="0">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idx="1"/>
          </p:nvPr>
        </p:nvSpPr>
        <p:spPr>
          <a:xfrm>
            <a:off x="685800" y="333375"/>
            <a:ext cx="7696200" cy="5153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Comic Sans MS"/>
              <a:buNone/>
            </a:pPr>
            <a:r>
              <a:rPr lang="en-US" sz="4000" b="0" i="0" dirty="0">
                <a:solidFill>
                  <a:schemeClr val="accent2">
                    <a:lumMod val="50000"/>
                  </a:schemeClr>
                </a:solidFill>
                <a:latin typeface="Twinkl Cursive Unlooped" panose="02000000000000000000" pitchFamily="2" charset="0"/>
                <a:sym typeface="Arial"/>
              </a:rPr>
              <a:t>How </a:t>
            </a:r>
            <a:r>
              <a:rPr lang="en-US" sz="4000" dirty="0">
                <a:solidFill>
                  <a:schemeClr val="accent2">
                    <a:lumMod val="50000"/>
                  </a:schemeClr>
                </a:solidFill>
                <a:latin typeface="Twinkl Cursive Unlooped" panose="02000000000000000000" pitchFamily="2" charset="0"/>
                <a:sym typeface="Arial"/>
              </a:rPr>
              <a:t>can I</a:t>
            </a:r>
            <a:r>
              <a:rPr lang="en-US" sz="4000" b="0" i="0" dirty="0">
                <a:solidFill>
                  <a:schemeClr val="accent2">
                    <a:lumMod val="50000"/>
                  </a:schemeClr>
                </a:solidFill>
                <a:latin typeface="Twinkl Cursive Unlooped" panose="02000000000000000000" pitchFamily="2" charset="0"/>
                <a:sym typeface="Arial"/>
              </a:rPr>
              <a:t> support my child’s math's learning?</a:t>
            </a:r>
            <a:endParaRPr lang="en-US" sz="4000" dirty="0">
              <a:solidFill>
                <a:schemeClr val="accent2">
                  <a:lumMod val="50000"/>
                </a:schemeClr>
              </a:solidFill>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rgbClr val="000000"/>
                </a:solidFill>
                <a:latin typeface="Twinkl Cursive Unlooped" panose="02000000000000000000" pitchFamily="2" charset="0"/>
                <a:sym typeface="Arial"/>
              </a:rPr>
              <a:t>Number formation 0 - 9</a:t>
            </a:r>
            <a:endParaRPr lang="en-US" dirty="0">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rgbClr val="000000"/>
                </a:solidFill>
                <a:latin typeface="Twinkl Cursive Unlooped" panose="02000000000000000000" pitchFamily="2" charset="0"/>
                <a:sym typeface="Arial"/>
              </a:rPr>
              <a:t>Counting reliably</a:t>
            </a:r>
          </a:p>
          <a:p>
            <a:pPr>
              <a:spcBef>
                <a:spcPts val="0"/>
              </a:spcBef>
              <a:buClr>
                <a:srgbClr val="000000"/>
              </a:buClr>
              <a:buSzPts val="4000"/>
              <a:buFont typeface="Arial" panose="020B0604020202020204" pitchFamily="34" charset="0"/>
              <a:buChar char="•"/>
            </a:pPr>
            <a:r>
              <a:rPr lang="en-US" sz="2400" dirty="0">
                <a:solidFill>
                  <a:srgbClr val="000000"/>
                </a:solidFill>
                <a:latin typeface="Twinkl Cursive Unlooped" panose="02000000000000000000" pitchFamily="2" charset="0"/>
                <a:sym typeface="Arial"/>
              </a:rPr>
              <a:t>Counting forwards and backwards </a:t>
            </a:r>
            <a:r>
              <a:rPr lang="en-US" sz="2400" b="0" i="0" u="none" dirty="0">
                <a:solidFill>
                  <a:srgbClr val="000000"/>
                </a:solidFill>
                <a:latin typeface="Twinkl Cursive Unlooped" panose="02000000000000000000" pitchFamily="2" charset="0"/>
                <a:sym typeface="Arial"/>
              </a:rPr>
              <a:t>to/from 100 from different starting points</a:t>
            </a:r>
            <a:endParaRPr lang="en-US" sz="2400" dirty="0">
              <a:solidFill>
                <a:srgbClr val="000000"/>
              </a:solidFill>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rgbClr val="000000"/>
                </a:solidFill>
                <a:latin typeface="Twinkl Cursive Unlooped" panose="02000000000000000000" pitchFamily="2" charset="0"/>
                <a:sym typeface="Arial"/>
              </a:rPr>
              <a:t>Recognition of numbers to 100.</a:t>
            </a:r>
            <a:endParaRPr lang="en-US" dirty="0">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chemeClr val="dk1"/>
                </a:solidFill>
                <a:latin typeface="Twinkl Cursive Unlooped" panose="02000000000000000000" pitchFamily="2" charset="0"/>
                <a:sym typeface="Arial"/>
              </a:rPr>
              <a:t>Instant recall facts</a:t>
            </a:r>
          </a:p>
          <a:p>
            <a:pPr>
              <a:spcBef>
                <a:spcPts val="0"/>
              </a:spcBef>
              <a:buClr>
                <a:srgbClr val="000000"/>
              </a:buClr>
              <a:buSzPts val="4000"/>
              <a:buFont typeface="Arial" panose="020B0604020202020204" pitchFamily="34" charset="0"/>
              <a:buChar char="•"/>
            </a:pPr>
            <a:r>
              <a:rPr lang="en-US" sz="2400" b="0" i="0" u="none" dirty="0">
                <a:solidFill>
                  <a:schemeClr val="dk1"/>
                </a:solidFill>
                <a:latin typeface="Twinkl Cursive Unlooped" panose="02000000000000000000" pitchFamily="2" charset="0"/>
                <a:sym typeface="Arial"/>
              </a:rPr>
              <a:t>Number bonds to 10 including related subtraction facts</a:t>
            </a:r>
            <a:endParaRPr dirty="0">
              <a:latin typeface="Twinkl Cursive Unlooped" panose="02000000000000000000" pitchFamily="2" charset="0"/>
              <a:sym typeface="Arial"/>
            </a:endParaRPr>
          </a:p>
          <a:p>
            <a:pPr marL="0" marR="0" lvl="0" indent="0" algn="ctr" rtl="0">
              <a:lnSpc>
                <a:spcPct val="115000"/>
              </a:lnSpc>
              <a:spcBef>
                <a:spcPts val="480"/>
              </a:spcBef>
              <a:spcAft>
                <a:spcPts val="0"/>
              </a:spcAft>
              <a:buClr>
                <a:schemeClr val="dk1"/>
              </a:buClr>
              <a:buSzPts val="2400"/>
              <a:buFont typeface="Comic Sans MS"/>
              <a:buNone/>
            </a:pPr>
            <a:r>
              <a:rPr lang="en-US" sz="2400" b="0" i="0" u="none" dirty="0">
                <a:solidFill>
                  <a:schemeClr val="dk1"/>
                </a:solidFill>
                <a:latin typeface="Twinkl Cursive Unlooped" panose="02000000000000000000" pitchFamily="2" charset="0"/>
                <a:ea typeface="Arial"/>
                <a:cs typeface="Arial"/>
                <a:sym typeface="Arial"/>
              </a:rPr>
              <a:t> </a:t>
            </a:r>
            <a:r>
              <a:rPr lang="en-US" sz="2400" b="0" i="0" u="none" dirty="0">
                <a:solidFill>
                  <a:srgbClr val="FF0000"/>
                </a:solidFill>
                <a:latin typeface="Twinkl Cursive Unlooped" panose="02000000000000000000" pitchFamily="2" charset="0"/>
                <a:ea typeface="Arial"/>
                <a:cs typeface="Arial"/>
                <a:sym typeface="Arial"/>
              </a:rPr>
              <a:t>9 + 1 = 10   10 – 1 = 9</a:t>
            </a:r>
            <a:endParaRPr lang="en-US" sz="2400" b="0" i="0" u="none" dirty="0">
              <a:solidFill>
                <a:schemeClr val="dk1"/>
              </a:solidFill>
              <a:latin typeface="Twinkl Cursive Unlooped" panose="02000000000000000000" pitchFamily="2" charset="0"/>
              <a:cs typeface="Arial"/>
              <a:sym typeface="Arial"/>
            </a:endParaRPr>
          </a:p>
          <a:p>
            <a:pPr marR="0" lvl="0" rtl="0">
              <a:lnSpc>
                <a:spcPct val="115000"/>
              </a:lnSpc>
              <a:spcBef>
                <a:spcPts val="480"/>
              </a:spcBef>
              <a:spcAft>
                <a:spcPts val="0"/>
              </a:spcAft>
              <a:buClr>
                <a:schemeClr val="dk1"/>
              </a:buClr>
              <a:buSzPts val="2400"/>
              <a:buFont typeface="Arial" panose="020B0604020202020204" pitchFamily="34" charset="0"/>
              <a:buChar char="•"/>
            </a:pPr>
            <a:r>
              <a:rPr lang="en-US" sz="2400" b="0" i="0" u="none" dirty="0">
                <a:solidFill>
                  <a:schemeClr val="dk1"/>
                </a:solidFill>
                <a:latin typeface="Twinkl Cursive Unlooped" panose="02000000000000000000" pitchFamily="2" charset="0"/>
                <a:sym typeface="Arial"/>
              </a:rPr>
              <a:t>Counting in multiples of 10’s, 5’s and 2’s </a:t>
            </a:r>
            <a:endParaRPr dirty="0">
              <a:latin typeface="Twinkl Cursive Unlooped" panose="02000000000000000000" pitchFamily="2" charset="0"/>
              <a:sym typeface="Arial"/>
            </a:endParaRPr>
          </a:p>
          <a:p>
            <a:pPr marL="0" marR="0" lvl="0" indent="0" algn="ctr" rtl="0">
              <a:lnSpc>
                <a:spcPct val="115000"/>
              </a:lnSpc>
              <a:spcBef>
                <a:spcPts val="480"/>
              </a:spcBef>
              <a:spcAft>
                <a:spcPts val="0"/>
              </a:spcAft>
              <a:buClr>
                <a:srgbClr val="FF0000"/>
              </a:buClr>
              <a:buSzPts val="2400"/>
              <a:buFont typeface="Comic Sans MS"/>
              <a:buNone/>
            </a:pPr>
            <a:r>
              <a:rPr lang="en-US" sz="2400" b="0" i="0" u="none" dirty="0">
                <a:solidFill>
                  <a:srgbClr val="FF0000"/>
                </a:solidFill>
                <a:latin typeface="Twinkl Cursive Unlooped" panose="02000000000000000000" pitchFamily="2" charset="0"/>
                <a:ea typeface="Arial"/>
                <a:cs typeface="Arial"/>
                <a:sym typeface="Arial"/>
              </a:rPr>
              <a:t>10, 20, 30 … </a:t>
            </a:r>
            <a:endParaRPr dirty="0">
              <a:latin typeface="Twinkl Cursive Unlooped" panose="02000000000000000000" pitchFamily="2" charset="0"/>
              <a:ea typeface="Arial"/>
              <a:cs typeface="Arial"/>
              <a:sym typeface="Arial"/>
            </a:endParaRPr>
          </a:p>
          <a:p>
            <a:pPr marL="0" marR="0" lvl="0" indent="0" algn="ctr" rtl="0">
              <a:lnSpc>
                <a:spcPct val="115000"/>
              </a:lnSpc>
              <a:spcBef>
                <a:spcPts val="480"/>
              </a:spcBef>
              <a:spcAft>
                <a:spcPts val="0"/>
              </a:spcAft>
              <a:buClr>
                <a:srgbClr val="FF0000"/>
              </a:buClr>
              <a:buSzPts val="2400"/>
              <a:buFont typeface="Comic Sans MS"/>
              <a:buNone/>
            </a:pPr>
            <a:r>
              <a:rPr lang="en-US" sz="2400" b="0" i="0" u="none" dirty="0">
                <a:solidFill>
                  <a:srgbClr val="FF0000"/>
                </a:solidFill>
                <a:latin typeface="Twinkl Cursive Unlooped" panose="02000000000000000000" pitchFamily="2" charset="0"/>
                <a:ea typeface="Arial"/>
                <a:cs typeface="Arial"/>
                <a:sym typeface="Arial"/>
              </a:rPr>
              <a:t>5, 10, 15 … </a:t>
            </a:r>
            <a:endParaRPr dirty="0">
              <a:latin typeface="Twinkl Cursive Unlooped" panose="02000000000000000000" pitchFamily="2" charset="0"/>
              <a:ea typeface="Arial"/>
              <a:cs typeface="Arial"/>
              <a:sym typeface="Arial"/>
            </a:endParaRPr>
          </a:p>
          <a:p>
            <a:pPr marL="0" marR="0" lvl="0" indent="0" algn="ctr" rtl="0">
              <a:lnSpc>
                <a:spcPct val="115000"/>
              </a:lnSpc>
              <a:spcBef>
                <a:spcPts val="480"/>
              </a:spcBef>
              <a:spcAft>
                <a:spcPts val="0"/>
              </a:spcAft>
              <a:buClr>
                <a:srgbClr val="FF0000"/>
              </a:buClr>
              <a:buSzPts val="2400"/>
              <a:buFont typeface="Comic Sans MS"/>
              <a:buNone/>
            </a:pPr>
            <a:r>
              <a:rPr lang="en-US" sz="2400" b="0" i="0" u="none" dirty="0">
                <a:solidFill>
                  <a:srgbClr val="FF0000"/>
                </a:solidFill>
                <a:latin typeface="Twinkl Cursive Unlooped" panose="02000000000000000000" pitchFamily="2" charset="0"/>
                <a:ea typeface="Arial"/>
                <a:cs typeface="Arial"/>
                <a:sym typeface="Arial"/>
              </a:rPr>
              <a:t>2, 4, 6…</a:t>
            </a:r>
            <a:endParaRPr dirty="0">
              <a:latin typeface="Twinkl Cursive Unlooped" panose="02000000000000000000" pitchFamily="2" charset="0"/>
              <a:ea typeface="Arial"/>
              <a:cs typeface="Arial"/>
              <a:sym typeface="Arial"/>
            </a:endParaRPr>
          </a:p>
          <a:p>
            <a:pPr marL="0" marR="0" lvl="0" indent="0" algn="ctr" rtl="0">
              <a:lnSpc>
                <a:spcPct val="115000"/>
              </a:lnSpc>
              <a:spcBef>
                <a:spcPts val="560"/>
              </a:spcBef>
              <a:spcAft>
                <a:spcPts val="0"/>
              </a:spcAft>
              <a:buClr>
                <a:schemeClr val="dk1"/>
              </a:buClr>
              <a:buSzPts val="2800"/>
              <a:buFont typeface="Comic Sans MS"/>
              <a:buNone/>
            </a:pPr>
            <a:endParaRPr sz="2800" b="0" i="0" u="none" dirty="0">
              <a:solidFill>
                <a:schemeClr val="dk1"/>
              </a:solidFill>
              <a:latin typeface="Calibri"/>
              <a:ea typeface="Calibri"/>
              <a:cs typeface="Calibri"/>
              <a:sym typeface="Calibri"/>
            </a:endParaRPr>
          </a:p>
          <a:p>
            <a:pPr marL="0" marR="0" lvl="0" indent="0" algn="ctr" rtl="0">
              <a:lnSpc>
                <a:spcPct val="115000"/>
              </a:lnSpc>
              <a:spcBef>
                <a:spcPts val="640"/>
              </a:spcBef>
              <a:spcAft>
                <a:spcPts val="0"/>
              </a:spcAft>
              <a:buClr>
                <a:schemeClr val="dk1"/>
              </a:buClr>
              <a:buSzPts val="3200"/>
              <a:buFont typeface="Comic Sans MS"/>
              <a:buNone/>
            </a:pPr>
            <a:endParaRPr sz="3200" b="0" i="0" u="none" dirty="0">
              <a:solidFill>
                <a:schemeClr val="dk1"/>
              </a:solidFill>
              <a:latin typeface="Comic Sans MS"/>
              <a:ea typeface="Comic Sans MS"/>
              <a:cs typeface="Comic Sans MS"/>
              <a:sym typeface="Comic Sans MS"/>
            </a:endParaRPr>
          </a:p>
          <a:p>
            <a:pPr marL="0" marR="0" lvl="0" indent="0" algn="ctr" rtl="0">
              <a:lnSpc>
                <a:spcPct val="115000"/>
              </a:lnSpc>
              <a:spcBef>
                <a:spcPts val="560"/>
              </a:spcBef>
              <a:spcAft>
                <a:spcPts val="0"/>
              </a:spcAft>
              <a:buClr>
                <a:schemeClr val="dk1"/>
              </a:buClr>
              <a:buSzPts val="2800"/>
              <a:buFont typeface="Comic Sans MS"/>
              <a:buNone/>
            </a:pPr>
            <a:endParaRPr sz="2800" b="0" i="0" u="none" dirty="0">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chemeClr val="dk1"/>
              </a:buClr>
              <a:buSzPts val="4000"/>
              <a:buFont typeface="Comic Sans MS"/>
              <a:buNone/>
            </a:pPr>
            <a:endParaRPr sz="4000" b="0" i="0" u="none" dirty="0">
              <a:solidFill>
                <a:srgbClr val="000000"/>
              </a:solidFill>
              <a:latin typeface="Comic Sans MS"/>
              <a:ea typeface="Comic Sans MS"/>
              <a:cs typeface="Comic Sans MS"/>
              <a:sym typeface="Comic Sans MS"/>
            </a:endParaRPr>
          </a:p>
          <a:p>
            <a:pPr marL="342900" marR="0" lvl="0" indent="-88900" algn="l" rtl="0">
              <a:lnSpc>
                <a:spcPct val="115000"/>
              </a:lnSpc>
              <a:spcBef>
                <a:spcPts val="800"/>
              </a:spcBef>
              <a:spcAft>
                <a:spcPts val="0"/>
              </a:spcAft>
              <a:buClr>
                <a:schemeClr val="dk1"/>
              </a:buClr>
              <a:buSzPts val="4000"/>
              <a:buFont typeface="Comic Sans MS"/>
              <a:buNone/>
            </a:pPr>
            <a:endParaRPr sz="4000" b="0" i="0" u="none" dirty="0">
              <a:solidFill>
                <a:srgbClr val="000000"/>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title"/>
          </p:nvPr>
        </p:nvSpPr>
        <p:spPr>
          <a:xfrm>
            <a:off x="161150" y="733200"/>
            <a:ext cx="6213300" cy="598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br>
              <a:rPr lang="en-US" sz="2400" dirty="0">
                <a:solidFill>
                  <a:schemeClr val="tx1"/>
                </a:solidFill>
                <a:latin typeface="Twinkl Cursive Unlooped" panose="02000000000000000000" pitchFamily="2" charset="0"/>
                <a:sym typeface="Arial"/>
              </a:rPr>
            </a:br>
            <a:r>
              <a:rPr lang="en-US" sz="2400" dirty="0">
                <a:solidFill>
                  <a:schemeClr val="tx1"/>
                </a:solidFill>
                <a:latin typeface="Twinkl Cursive Unlooped" panose="02000000000000000000" pitchFamily="2" charset="0"/>
                <a:sym typeface="Arial"/>
              </a:rPr>
              <a:t>We </a:t>
            </a:r>
            <a:r>
              <a:rPr lang="en-US" sz="2400" b="1" u="sng" dirty="0">
                <a:solidFill>
                  <a:schemeClr val="tx1"/>
                </a:solidFill>
                <a:latin typeface="Twinkl Cursive Unlooped" panose="02000000000000000000" pitchFamily="2" charset="0"/>
                <a:sym typeface="Arial"/>
              </a:rPr>
              <a:t>immerse</a:t>
            </a:r>
            <a:r>
              <a:rPr lang="en-US" sz="2400" b="1" dirty="0">
                <a:solidFill>
                  <a:schemeClr val="tx1"/>
                </a:solidFill>
                <a:latin typeface="Twinkl Cursive Unlooped" panose="02000000000000000000" pitchFamily="2" charset="0"/>
                <a:sym typeface="Arial"/>
              </a:rPr>
              <a:t> </a:t>
            </a:r>
            <a:r>
              <a:rPr lang="en-US" sz="2400" dirty="0">
                <a:solidFill>
                  <a:schemeClr val="tx1"/>
                </a:solidFill>
                <a:latin typeface="Twinkl Cursive Unlooped" panose="02000000000000000000" pitchFamily="2" charset="0"/>
                <a:sym typeface="Arial"/>
              </a:rPr>
              <a:t>the children in the book or text type we are using through role play, story telling and drama.</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We </a:t>
            </a:r>
            <a:r>
              <a:rPr lang="en-US" sz="2400" b="1" u="sng" dirty="0" err="1">
                <a:solidFill>
                  <a:schemeClr val="tx1"/>
                </a:solidFill>
                <a:latin typeface="Twinkl Cursive Unlooped" panose="02000000000000000000" pitchFamily="2" charset="0"/>
                <a:sym typeface="Arial"/>
              </a:rPr>
              <a:t>analyse</a:t>
            </a:r>
            <a:r>
              <a:rPr lang="en-US" sz="2400" dirty="0">
                <a:solidFill>
                  <a:schemeClr val="tx1"/>
                </a:solidFill>
                <a:latin typeface="Twinkl Cursive Unlooped" panose="02000000000000000000" pitchFamily="2" charset="0"/>
                <a:sym typeface="Arial"/>
              </a:rPr>
              <a:t> the features of the text type we are learning about.</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Then we teach particular </a:t>
            </a:r>
            <a:r>
              <a:rPr lang="en-US" sz="2400" b="1" u="sng" dirty="0">
                <a:solidFill>
                  <a:schemeClr val="tx1"/>
                </a:solidFill>
                <a:latin typeface="Twinkl Cursive Unlooped" panose="02000000000000000000" pitchFamily="2" charset="0"/>
                <a:sym typeface="Arial"/>
              </a:rPr>
              <a:t>skills</a:t>
            </a:r>
            <a:r>
              <a:rPr lang="en-US" sz="2400" dirty="0">
                <a:solidFill>
                  <a:schemeClr val="tx1"/>
                </a:solidFill>
                <a:latin typeface="Twinkl Cursive Unlooped" panose="02000000000000000000" pitchFamily="2" charset="0"/>
                <a:sym typeface="Arial"/>
              </a:rPr>
              <a:t> the</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children will need for that text type.</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Then children </a:t>
            </a:r>
            <a:r>
              <a:rPr lang="en-US" sz="2400" b="1" u="sng" dirty="0">
                <a:solidFill>
                  <a:schemeClr val="tx1"/>
                </a:solidFill>
                <a:latin typeface="Twinkl Cursive Unlooped" panose="02000000000000000000" pitchFamily="2" charset="0"/>
                <a:sym typeface="Arial"/>
              </a:rPr>
              <a:t>plan</a:t>
            </a:r>
            <a:r>
              <a:rPr lang="en-US" sz="2400" b="1" dirty="0">
                <a:solidFill>
                  <a:schemeClr val="tx1"/>
                </a:solidFill>
                <a:latin typeface="Twinkl Cursive Unlooped" panose="02000000000000000000" pitchFamily="2" charset="0"/>
                <a:sym typeface="Arial"/>
              </a:rPr>
              <a:t> </a:t>
            </a:r>
            <a:r>
              <a:rPr lang="en-US" sz="2400" dirty="0">
                <a:solidFill>
                  <a:schemeClr val="tx1"/>
                </a:solidFill>
                <a:latin typeface="Twinkl Cursive Unlooped" panose="02000000000000000000" pitchFamily="2" charset="0"/>
                <a:sym typeface="Arial"/>
              </a:rPr>
              <a:t>their piece of</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writing.</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Next children </a:t>
            </a:r>
            <a:r>
              <a:rPr lang="en-US" sz="2400" b="1" u="sng" dirty="0">
                <a:solidFill>
                  <a:schemeClr val="tx1"/>
                </a:solidFill>
                <a:latin typeface="Twinkl Cursive Unlooped" panose="02000000000000000000" pitchFamily="2" charset="0"/>
                <a:sym typeface="Arial"/>
              </a:rPr>
              <a:t>write</a:t>
            </a:r>
            <a:r>
              <a:rPr lang="en-US" sz="2400" dirty="0">
                <a:solidFill>
                  <a:schemeClr val="tx1"/>
                </a:solidFill>
                <a:latin typeface="Twinkl Cursive Unlooped" panose="02000000000000000000" pitchFamily="2" charset="0"/>
                <a:sym typeface="Arial"/>
              </a:rPr>
              <a:t> their piece</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before </a:t>
            </a:r>
            <a:r>
              <a:rPr lang="en-US" sz="2400" b="1" u="sng" dirty="0">
                <a:solidFill>
                  <a:schemeClr val="tx1"/>
                </a:solidFill>
                <a:latin typeface="Twinkl Cursive Unlooped" panose="02000000000000000000" pitchFamily="2" charset="0"/>
                <a:sym typeface="Arial"/>
              </a:rPr>
              <a:t>editing and reviewing</a:t>
            </a:r>
            <a:r>
              <a:rPr lang="en-US" sz="2400" b="1" dirty="0">
                <a:solidFill>
                  <a:schemeClr val="tx1"/>
                </a:solidFill>
                <a:latin typeface="Twinkl Cursive Unlooped" panose="02000000000000000000" pitchFamily="2" charset="0"/>
                <a:sym typeface="Arial"/>
              </a:rPr>
              <a:t> </a:t>
            </a:r>
            <a:r>
              <a:rPr lang="en-US" sz="2400" dirty="0">
                <a:solidFill>
                  <a:schemeClr val="tx1"/>
                </a:solidFill>
                <a:latin typeface="Twinkl Cursive Unlooped" panose="02000000000000000000" pitchFamily="2" charset="0"/>
                <a:sym typeface="Arial"/>
              </a:rPr>
              <a:t>it.</a:t>
            </a:r>
            <a:br>
              <a:rPr lang="en-US" sz="2400" dirty="0">
                <a:solidFill>
                  <a:schemeClr val="tx1"/>
                </a:solidFill>
                <a:latin typeface="Twinkl Cursive Unlooped" panose="02000000000000000000" pitchFamily="2" charset="0"/>
                <a:sym typeface="Arial"/>
              </a:rPr>
            </a:b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b="1" dirty="0">
                <a:solidFill>
                  <a:schemeClr val="tx1"/>
                </a:solidFill>
                <a:latin typeface="Twinkl Cursive Unlooped" panose="02000000000000000000" pitchFamily="2" charset="0"/>
                <a:sym typeface="Arial"/>
              </a:rPr>
              <a:t>This is a process we work towards. We do not expect children to do this straight away</a:t>
            </a:r>
            <a:endParaRPr sz="2400" b="1" dirty="0">
              <a:solidFill>
                <a:schemeClr val="tx1"/>
              </a:solidFill>
              <a:latin typeface="Twinkl Cursive Unlooped" panose="02000000000000000000" pitchFamily="2" charset="0"/>
              <a:sym typeface="Arial"/>
            </a:endParaRPr>
          </a:p>
          <a:p>
            <a:pPr marL="0" lvl="0" indent="0" algn="ctr" rtl="0">
              <a:lnSpc>
                <a:spcPct val="100000"/>
              </a:lnSpc>
              <a:spcBef>
                <a:spcPts val="0"/>
              </a:spcBef>
              <a:spcAft>
                <a:spcPts val="0"/>
              </a:spcAft>
              <a:buClr>
                <a:schemeClr val="dk1"/>
              </a:buClr>
              <a:buSzPts val="4400"/>
              <a:buFont typeface="Comic Sans MS"/>
              <a:buNone/>
            </a:pPr>
            <a:endParaRPr dirty="0">
              <a:solidFill>
                <a:schemeClr val="tx1"/>
              </a:solidFill>
              <a:latin typeface="Twinkl Cursive Unlooped" panose="02000000000000000000" pitchFamily="2" charset="0"/>
            </a:endParaRPr>
          </a:p>
        </p:txBody>
      </p:sp>
      <p:sp>
        <p:nvSpPr>
          <p:cNvPr id="136" name="Google Shape;136;p10"/>
          <p:cNvSpPr txBox="1"/>
          <p:nvPr/>
        </p:nvSpPr>
        <p:spPr>
          <a:xfrm>
            <a:off x="161150" y="160580"/>
            <a:ext cx="5113200" cy="8286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4800"/>
              <a:buFont typeface="Comic Sans MS"/>
              <a:buNone/>
            </a:pPr>
            <a:r>
              <a:rPr lang="en-US" sz="4000" b="0" i="0" u="sng" strike="noStrike" cap="none" dirty="0">
                <a:solidFill>
                  <a:schemeClr val="accent2">
                    <a:lumMod val="50000"/>
                  </a:schemeClr>
                </a:solidFill>
                <a:latin typeface="Twinkl Cursive Unlooped" panose="02000000000000000000" pitchFamily="2" charset="0"/>
                <a:sym typeface="Arial"/>
              </a:rPr>
              <a:t>Literacy in Y1</a:t>
            </a:r>
            <a:endParaRPr sz="4000" b="0" i="0" u="none" strike="noStrike" cap="none" dirty="0">
              <a:solidFill>
                <a:schemeClr val="accent2">
                  <a:lumMod val="50000"/>
                </a:schemeClr>
              </a:solidFill>
              <a:latin typeface="Twinkl Cursive Unlooped" panose="02000000000000000000" pitchFamily="2" charset="0"/>
              <a:sym typeface="Arial"/>
            </a:endParaRPr>
          </a:p>
        </p:txBody>
      </p:sp>
      <p:pic>
        <p:nvPicPr>
          <p:cNvPr id="137" name="Google Shape;137;p10"/>
          <p:cNvPicPr preferRelativeResize="0"/>
          <p:nvPr/>
        </p:nvPicPr>
        <p:blipFill rotWithShape="1">
          <a:blip r:embed="rId3">
            <a:alphaModFix/>
          </a:blip>
          <a:srcRect/>
          <a:stretch/>
        </p:blipFill>
        <p:spPr>
          <a:xfrm>
            <a:off x="6476148" y="442800"/>
            <a:ext cx="1414550" cy="5981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idx="1"/>
          </p:nvPr>
        </p:nvSpPr>
        <p:spPr>
          <a:xfrm>
            <a:off x="710589" y="188912"/>
            <a:ext cx="8280400" cy="5297487"/>
          </a:xfrm>
          <a:prstGeom prst="rect">
            <a:avLst/>
          </a:prstGeom>
          <a:noFill/>
          <a:ln>
            <a:noFill/>
          </a:ln>
        </p:spPr>
        <p:txBody>
          <a:bodyPr spcFirstLastPara="1" wrap="square" lIns="91425" tIns="45700" rIns="91425" bIns="45700" anchor="t" anchorCtr="0">
            <a:noAutofit/>
          </a:bodyPr>
          <a:lstStyle/>
          <a:p>
            <a:pPr marL="0" lvl="0" indent="0" algn="ctr">
              <a:spcBef>
                <a:spcPts val="560"/>
              </a:spcBef>
              <a:buSzPts val="2800"/>
              <a:buNone/>
            </a:pPr>
            <a:r>
              <a:rPr lang="en-US" sz="4000" dirty="0">
                <a:solidFill>
                  <a:schemeClr val="accent2">
                    <a:lumMod val="50000"/>
                  </a:schemeClr>
                </a:solidFill>
                <a:latin typeface="Twinkl Cursive Unlooped" panose="02000000000000000000" pitchFamily="2" charset="0"/>
                <a:sym typeface="Arial"/>
              </a:rPr>
              <a:t>How can I support my child’s literacy learning?</a:t>
            </a:r>
            <a:endParaRPr lang="en-US" sz="2000" dirty="0">
              <a:solidFill>
                <a:schemeClr val="dk1"/>
              </a:solidFill>
              <a:latin typeface="Twinkl Cursive Unlooped Thin" panose="02000000000000000000" pitchFamily="2" charset="0"/>
            </a:endParaRPr>
          </a:p>
          <a:p>
            <a:pPr>
              <a:lnSpc>
                <a:spcPct val="100000"/>
              </a:lnSpc>
              <a:spcBef>
                <a:spcPts val="560"/>
              </a:spcBef>
              <a:buClrTx/>
              <a:buSzPts val="2800"/>
              <a:buFont typeface="Arial" panose="020B0604020202020204" pitchFamily="34" charset="0"/>
              <a:buChar char="•"/>
            </a:pPr>
            <a:r>
              <a:rPr lang="en-US" sz="2400" dirty="0">
                <a:solidFill>
                  <a:schemeClr val="tx1">
                    <a:lumMod val="95000"/>
                    <a:lumOff val="5000"/>
                  </a:schemeClr>
                </a:solidFill>
                <a:latin typeface="Twinkl Cursive Unlooped" panose="02000000000000000000" pitchFamily="2" charset="0"/>
              </a:rPr>
              <a:t>Give a purpose, let them write lists, labels, messages and greetings without copying and praise their attempts at independent writing</a:t>
            </a: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Be sensitive and listen to what they say</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Talk about their writing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Let them see you writing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Encourage them to feel proud of their work.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Encourage them to ‘have a go’ and take risks.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Read stories and explain or pick out new or interesting vocabulary and phrases</a:t>
            </a:r>
            <a:r>
              <a:rPr lang="en-US" sz="2400" dirty="0">
                <a:solidFill>
                  <a:schemeClr val="tx1">
                    <a:lumMod val="95000"/>
                    <a:lumOff val="5000"/>
                  </a:schemeClr>
                </a:solidFill>
                <a:latin typeface="Twinkl Cursive Unlooped" panose="02000000000000000000" pitchFamily="2" charset="0"/>
              </a:rPr>
              <a:t>. </a:t>
            </a: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Help them to learn the spellings of the Year 1 common exception words. </a:t>
            </a:r>
          </a:p>
          <a:p>
            <a:pPr marL="0" indent="0">
              <a:lnSpc>
                <a:spcPct val="100000"/>
              </a:lnSpc>
              <a:spcBef>
                <a:spcPts val="400"/>
              </a:spcBef>
              <a:buSzPts val="2000"/>
              <a:buNone/>
            </a:pPr>
            <a:endParaRPr dirty="0">
              <a:latin typeface="Twinkl Cursive Unlooped Thin" panose="02000000000000000000" pitchFamily="2" charset="0"/>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8867d082d9_0_364"/>
          <p:cNvSpPr txBox="1">
            <a:spLocks noGrp="1"/>
          </p:cNvSpPr>
          <p:nvPr>
            <p:ph type="title"/>
          </p:nvPr>
        </p:nvSpPr>
        <p:spPr>
          <a:xfrm>
            <a:off x="685800" y="152400"/>
            <a:ext cx="6870600" cy="778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sz="4000" dirty="0">
                <a:solidFill>
                  <a:schemeClr val="accent2">
                    <a:lumMod val="50000"/>
                  </a:schemeClr>
                </a:solidFill>
                <a:latin typeface="Twinkl Cursive Unlooped" panose="02000000000000000000" pitchFamily="2" charset="0"/>
              </a:rPr>
              <a:t>Reading in Y1</a:t>
            </a:r>
            <a:endParaRPr sz="4000" dirty="0">
              <a:solidFill>
                <a:schemeClr val="accent2">
                  <a:lumMod val="50000"/>
                </a:schemeClr>
              </a:solidFill>
              <a:latin typeface="Twinkl Cursive Unlooped" panose="02000000000000000000" pitchFamily="2" charset="0"/>
            </a:endParaRPr>
          </a:p>
        </p:txBody>
      </p:sp>
      <p:sp>
        <p:nvSpPr>
          <p:cNvPr id="153" name="Google Shape;153;g8867d082d9_0_364"/>
          <p:cNvSpPr txBox="1">
            <a:spLocks noGrp="1"/>
          </p:cNvSpPr>
          <p:nvPr>
            <p:ph idx="1"/>
          </p:nvPr>
        </p:nvSpPr>
        <p:spPr>
          <a:xfrm>
            <a:off x="685800" y="931200"/>
            <a:ext cx="7950200" cy="4555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Shared Reading</a:t>
            </a:r>
            <a:endParaRPr sz="2400" b="1"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000" dirty="0">
                <a:solidFill>
                  <a:srgbClr val="000000"/>
                </a:solidFill>
                <a:latin typeface="Twinkl Cursive Unlooped" panose="02000000000000000000" pitchFamily="2" charset="0"/>
                <a:ea typeface="Comic Sans MS"/>
                <a:cs typeface="Comic Sans MS"/>
                <a:sym typeface="Comic Sans MS"/>
              </a:rPr>
              <a:t>We teach the children how to understand a book and a range of comprehension skills such as inference and prediction. We focus on a book for a </a:t>
            </a:r>
            <a:r>
              <a:rPr lang="en-GB" sz="2000" dirty="0">
                <a:solidFill>
                  <a:srgbClr val="000000"/>
                </a:solidFill>
                <a:latin typeface="Twinkl Cursive Unlooped" panose="02000000000000000000" pitchFamily="2" charset="0"/>
                <a:ea typeface="Comic Sans MS"/>
                <a:cs typeface="Comic Sans MS"/>
                <a:sym typeface="Comic Sans MS"/>
              </a:rPr>
              <a:t>half term.</a:t>
            </a:r>
            <a:endParaRPr sz="20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Reading</a:t>
            </a:r>
            <a:endParaRPr sz="2400" b="1"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000" dirty="0">
                <a:solidFill>
                  <a:srgbClr val="000000"/>
                </a:solidFill>
                <a:latin typeface="Twinkl Cursive Unlooped" panose="02000000000000000000" pitchFamily="2" charset="0"/>
                <a:ea typeface="Comic Sans MS"/>
                <a:cs typeface="Comic Sans MS"/>
                <a:sym typeface="Comic Sans MS"/>
              </a:rPr>
              <a:t>In small groups we focus on fluency, expression and reading for meaning.</a:t>
            </a:r>
            <a:endParaRPr sz="20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Phonics</a:t>
            </a:r>
            <a:endParaRPr sz="2400" b="1"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000" dirty="0">
                <a:solidFill>
                  <a:srgbClr val="000000"/>
                </a:solidFill>
                <a:latin typeface="Twinkl Cursive Unlooped" panose="02000000000000000000" pitchFamily="2" charset="0"/>
                <a:ea typeface="Comic Sans MS"/>
                <a:cs typeface="Comic Sans MS"/>
                <a:sym typeface="Comic Sans MS"/>
              </a:rPr>
              <a:t>Children are taught in small groups to be able to read sounds and apply these skills into their reading. We also teach children about spelling patterns in order for them to use them in their writing independently.  </a:t>
            </a:r>
            <a:endParaRPr dirty="0">
              <a:solidFill>
                <a:srgbClr val="000000"/>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8867d082d9_0_376"/>
          <p:cNvSpPr txBox="1">
            <a:spLocks noGrp="1"/>
          </p:cNvSpPr>
          <p:nvPr>
            <p:ph type="title"/>
          </p:nvPr>
        </p:nvSpPr>
        <p:spPr>
          <a:xfrm>
            <a:off x="685800" y="152400"/>
            <a:ext cx="6870600" cy="796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sz="4000" dirty="0">
                <a:solidFill>
                  <a:schemeClr val="accent2">
                    <a:lumMod val="50000"/>
                  </a:schemeClr>
                </a:solidFill>
                <a:latin typeface="Twinkl Cursive Unlooped" panose="02000000000000000000" pitchFamily="2" charset="0"/>
              </a:rPr>
              <a:t>PE in Y1</a:t>
            </a:r>
            <a:endParaRPr sz="4000" dirty="0">
              <a:solidFill>
                <a:schemeClr val="accent2">
                  <a:lumMod val="50000"/>
                </a:schemeClr>
              </a:solidFill>
              <a:latin typeface="Twinkl Cursive Unlooped" panose="02000000000000000000" pitchFamily="2" charset="0"/>
            </a:endParaRPr>
          </a:p>
        </p:txBody>
      </p:sp>
      <p:sp>
        <p:nvSpPr>
          <p:cNvPr id="165" name="Google Shape;165;g8867d082d9_0_376"/>
          <p:cNvSpPr txBox="1">
            <a:spLocks noGrp="1"/>
          </p:cNvSpPr>
          <p:nvPr>
            <p:ph idx="1"/>
          </p:nvPr>
        </p:nvSpPr>
        <p:spPr>
          <a:xfrm>
            <a:off x="685800" y="948900"/>
            <a:ext cx="7696200" cy="453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400" dirty="0">
                <a:solidFill>
                  <a:srgbClr val="000000"/>
                </a:solidFill>
                <a:latin typeface="Twinkl Cursive Unlooped" panose="02000000000000000000" pitchFamily="2" charset="0"/>
                <a:ea typeface="Comic Sans MS"/>
                <a:cs typeface="Comic Sans MS"/>
                <a:sym typeface="Comic Sans MS"/>
              </a:rPr>
              <a:t>We know the importance of children being active throughout the day. Active children do better in every possible way. They perform better in school and physical activity can increase levels of concentration.</a:t>
            </a: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r>
              <a:rPr lang="en-US" sz="2400" dirty="0">
                <a:solidFill>
                  <a:srgbClr val="000000"/>
                </a:solidFill>
                <a:latin typeface="Twinkl Cursive Unlooped" panose="02000000000000000000" pitchFamily="2" charset="0"/>
                <a:ea typeface="Comic Sans MS"/>
                <a:cs typeface="Comic Sans MS"/>
                <a:sym typeface="Comic Sans MS"/>
              </a:rPr>
              <a:t>Each week we focus on developing fundamental skills such as ball skills, balance and co-ordination. Children also take part in  gymnastics and dance lessons.</a:t>
            </a:r>
          </a:p>
          <a:p>
            <a:pPr marL="0" lvl="0" indent="0" algn="l" rtl="0">
              <a:lnSpc>
                <a:spcPct val="115000"/>
              </a:lnSpc>
              <a:spcBef>
                <a:spcPts val="1000"/>
              </a:spcBef>
              <a:spcAft>
                <a:spcPts val="0"/>
              </a:spcAft>
              <a:buSzPts val="1800"/>
              <a:buNone/>
            </a:pPr>
            <a:r>
              <a:rPr lang="en-US" sz="2400" dirty="0">
                <a:solidFill>
                  <a:srgbClr val="000000"/>
                </a:solidFill>
                <a:latin typeface="Twinkl Cursive Unlooped" panose="02000000000000000000" pitchFamily="2" charset="0"/>
                <a:ea typeface="Comic Sans MS"/>
                <a:cs typeface="Comic Sans MS"/>
                <a:sym typeface="Comic Sans MS"/>
              </a:rPr>
              <a:t>We aim to be active throughout the day as children learn best after physical activity. Each day we will do Active 10 challenges. This is 10 minutes of physical activity and can include following a </a:t>
            </a:r>
            <a:r>
              <a:rPr lang="en-US" sz="2400" dirty="0" err="1">
                <a:solidFill>
                  <a:srgbClr val="000000"/>
                </a:solidFill>
                <a:latin typeface="Twinkl Cursive Unlooped" panose="02000000000000000000" pitchFamily="2" charset="0"/>
                <a:ea typeface="Comic Sans MS"/>
                <a:cs typeface="Comic Sans MS"/>
                <a:sym typeface="Comic Sans MS"/>
              </a:rPr>
              <a:t>zumba</a:t>
            </a:r>
            <a:r>
              <a:rPr lang="en-US" sz="2400" dirty="0">
                <a:solidFill>
                  <a:srgbClr val="000000"/>
                </a:solidFill>
                <a:latin typeface="Twinkl Cursive Unlooped" panose="02000000000000000000" pitchFamily="2" charset="0"/>
                <a:ea typeface="Comic Sans MS"/>
                <a:cs typeface="Comic Sans MS"/>
                <a:sym typeface="Comic Sans MS"/>
              </a:rPr>
              <a:t> session, a Go Noodle dance routine or playing an active game.</a:t>
            </a: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endParaRPr sz="2000" dirty="0">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g8867d082d9_0_386"/>
          <p:cNvSpPr txBox="1">
            <a:spLocks noGrp="1"/>
          </p:cNvSpPr>
          <p:nvPr>
            <p:ph idx="1"/>
          </p:nvPr>
        </p:nvSpPr>
        <p:spPr>
          <a:xfrm>
            <a:off x="266700" y="223520"/>
            <a:ext cx="8592820" cy="3864040"/>
          </a:xfrm>
          <a:prstGeom prst="rect">
            <a:avLst/>
          </a:prstGeom>
          <a:noFill/>
          <a:ln>
            <a:noFill/>
          </a:ln>
        </p:spPr>
        <p:txBody>
          <a:bodyPr spcFirstLastPara="1" wrap="square" lIns="91425" tIns="45700" rIns="91425" bIns="45700" anchor="t" anchorCtr="0">
            <a:noAutofit/>
          </a:bodyPr>
          <a:lstStyle/>
          <a:p>
            <a:pPr marL="114300" lvl="0" indent="0" algn="l" rtl="0">
              <a:lnSpc>
                <a:spcPct val="115000"/>
              </a:lnSpc>
              <a:spcBef>
                <a:spcPts val="0"/>
              </a:spcBef>
              <a:spcAft>
                <a:spcPts val="0"/>
              </a:spcAft>
              <a:buSzPts val="1800"/>
              <a:buNone/>
            </a:pPr>
            <a:r>
              <a:rPr lang="en-US" sz="2400" dirty="0">
                <a:solidFill>
                  <a:schemeClr val="dk1"/>
                </a:solidFill>
                <a:latin typeface="Twinkl Cursive Unlooped" panose="02000000000000000000" pitchFamily="2" charset="0"/>
                <a:ea typeface="Comic Sans MS"/>
                <a:cs typeface="Comic Sans MS"/>
                <a:sym typeface="Comic Sans MS"/>
              </a:rPr>
              <a:t>PE days are:</a:t>
            </a:r>
          </a:p>
          <a:p>
            <a:pPr marL="114300" lvl="0" indent="0" algn="l" rtl="0">
              <a:lnSpc>
                <a:spcPct val="115000"/>
              </a:lnSpc>
              <a:spcBef>
                <a:spcPts val="0"/>
              </a:spcBef>
              <a:spcAft>
                <a:spcPts val="0"/>
              </a:spcAft>
              <a:buSzPts val="1800"/>
              <a:buNone/>
            </a:pPr>
            <a:r>
              <a:rPr lang="en-US" sz="2400" b="1" dirty="0">
                <a:solidFill>
                  <a:schemeClr val="dk1"/>
                </a:solidFill>
                <a:latin typeface="Twinkl Cursive Unlooped" panose="02000000000000000000" pitchFamily="2" charset="0"/>
                <a:ea typeface="Comic Sans MS"/>
                <a:cs typeface="Comic Sans MS"/>
                <a:sym typeface="Comic Sans MS"/>
              </a:rPr>
              <a:t>Class 3</a:t>
            </a:r>
            <a:r>
              <a:rPr lang="en-US" sz="2400" dirty="0">
                <a:solidFill>
                  <a:schemeClr val="dk1"/>
                </a:solidFill>
                <a:latin typeface="Twinkl Cursive Unlooped" panose="02000000000000000000" pitchFamily="2" charset="0"/>
                <a:ea typeface="Comic Sans MS"/>
                <a:cs typeface="Comic Sans MS"/>
                <a:sym typeface="Comic Sans MS"/>
              </a:rPr>
              <a:t> – Tuesdays and Thursdays</a:t>
            </a:r>
          </a:p>
          <a:p>
            <a:pPr marL="114300" lvl="0" indent="0" algn="l" rtl="0">
              <a:lnSpc>
                <a:spcPct val="115000"/>
              </a:lnSpc>
              <a:spcBef>
                <a:spcPts val="0"/>
              </a:spcBef>
              <a:spcAft>
                <a:spcPts val="0"/>
              </a:spcAft>
              <a:buSzPts val="1800"/>
              <a:buNone/>
            </a:pPr>
            <a:r>
              <a:rPr lang="en-US" sz="2400" b="1" dirty="0">
                <a:solidFill>
                  <a:schemeClr val="dk1"/>
                </a:solidFill>
                <a:latin typeface="Twinkl Cursive Unlooped" panose="02000000000000000000" pitchFamily="2" charset="0"/>
                <a:ea typeface="Comic Sans MS"/>
                <a:cs typeface="Comic Sans MS"/>
                <a:sym typeface="Comic Sans MS"/>
              </a:rPr>
              <a:t>Class 4 </a:t>
            </a:r>
            <a:r>
              <a:rPr lang="en-US" sz="2400" dirty="0">
                <a:solidFill>
                  <a:schemeClr val="dk1"/>
                </a:solidFill>
                <a:latin typeface="Twinkl Cursive Unlooped" panose="02000000000000000000" pitchFamily="2" charset="0"/>
                <a:ea typeface="Comic Sans MS"/>
                <a:cs typeface="Comic Sans MS"/>
                <a:sym typeface="Comic Sans MS"/>
              </a:rPr>
              <a:t>– Mondays and Tuesdays</a:t>
            </a:r>
          </a:p>
          <a:p>
            <a:pPr marL="114300" lvl="0" indent="0" algn="l" rtl="0">
              <a:lnSpc>
                <a:spcPct val="115000"/>
              </a:lnSpc>
              <a:spcBef>
                <a:spcPts val="0"/>
              </a:spcBef>
              <a:spcAft>
                <a:spcPts val="0"/>
              </a:spcAft>
              <a:buSzPts val="1800"/>
              <a:buNone/>
            </a:pPr>
            <a:r>
              <a:rPr lang="en-US" sz="2400" dirty="0">
                <a:solidFill>
                  <a:schemeClr val="dk1"/>
                </a:solidFill>
                <a:latin typeface="Twinkl Cursive Unlooped" panose="02000000000000000000" pitchFamily="2" charset="0"/>
                <a:ea typeface="Comic Sans MS"/>
                <a:cs typeface="Comic Sans MS"/>
                <a:sym typeface="Comic Sans MS"/>
              </a:rPr>
              <a:t>They will not take place during the first week of term in September. </a:t>
            </a:r>
          </a:p>
          <a:p>
            <a:pPr marL="114300" lvl="0" indent="0" algn="l" rtl="0">
              <a:lnSpc>
                <a:spcPct val="115000"/>
              </a:lnSpc>
              <a:spcBef>
                <a:spcPts val="0"/>
              </a:spcBef>
              <a:spcAft>
                <a:spcPts val="0"/>
              </a:spcAft>
              <a:buSzPts val="1800"/>
              <a:buNone/>
            </a:pP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dirty="0">
                <a:solidFill>
                  <a:schemeClr val="dk1"/>
                </a:solidFill>
                <a:latin typeface="Twinkl Cursive Unlooped" panose="02000000000000000000" pitchFamily="2" charset="0"/>
                <a:ea typeface="Comic Sans MS"/>
                <a:cs typeface="Comic Sans MS"/>
                <a:sym typeface="Comic Sans MS"/>
              </a:rPr>
              <a:t>Children will need to come to school wearing leggings / joggers and a polo shirt type top on PE days. They will also need to wear suitable footwear such as trainers.</a:t>
            </a: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b="1" dirty="0">
                <a:solidFill>
                  <a:schemeClr val="dk1"/>
                </a:solidFill>
                <a:latin typeface="Twinkl Cursive Unlooped" panose="02000000000000000000" pitchFamily="2" charset="0"/>
                <a:ea typeface="Comic Sans MS"/>
                <a:cs typeface="Comic Sans MS"/>
                <a:sym typeface="Comic Sans MS"/>
              </a:rPr>
              <a:t>No </a:t>
            </a:r>
            <a:r>
              <a:rPr lang="en-US" sz="2400" b="1" dirty="0" err="1">
                <a:solidFill>
                  <a:schemeClr val="dk1"/>
                </a:solidFill>
                <a:latin typeface="Twinkl Cursive Unlooped" panose="02000000000000000000" pitchFamily="2" charset="0"/>
                <a:ea typeface="Comic Sans MS"/>
                <a:cs typeface="Comic Sans MS"/>
                <a:sym typeface="Comic Sans MS"/>
              </a:rPr>
              <a:t>jewellery</a:t>
            </a:r>
            <a:r>
              <a:rPr lang="en-US" sz="2400" b="1" dirty="0">
                <a:solidFill>
                  <a:schemeClr val="dk1"/>
                </a:solidFill>
                <a:latin typeface="Twinkl Cursive Unlooped" panose="02000000000000000000" pitchFamily="2" charset="0"/>
                <a:ea typeface="Comic Sans MS"/>
                <a:cs typeface="Comic Sans MS"/>
                <a:sym typeface="Comic Sans MS"/>
              </a:rPr>
              <a:t> please </a:t>
            </a:r>
            <a:r>
              <a:rPr lang="en-US" sz="2400" dirty="0">
                <a:solidFill>
                  <a:schemeClr val="dk1"/>
                </a:solidFill>
                <a:latin typeface="Twinkl Cursive Unlooped" panose="02000000000000000000" pitchFamily="2" charset="0"/>
                <a:ea typeface="Comic Sans MS"/>
                <a:cs typeface="Comic Sans MS"/>
                <a:sym typeface="Comic Sans MS"/>
              </a:rPr>
              <a:t>- earrings must be </a:t>
            </a:r>
            <a:r>
              <a:rPr lang="en-GB" sz="2400" dirty="0">
                <a:solidFill>
                  <a:schemeClr val="dk1"/>
                </a:solidFill>
                <a:latin typeface="Twinkl Cursive Unlooped" panose="02000000000000000000" pitchFamily="2" charset="0"/>
                <a:ea typeface="Comic Sans MS"/>
                <a:cs typeface="Comic Sans MS"/>
                <a:sym typeface="Comic Sans MS"/>
              </a:rPr>
              <a:t>taken out not taped up! If children do wear earrings they must be able to take them out and put them in by themselves. </a:t>
            </a: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dirty="0">
                <a:solidFill>
                  <a:schemeClr val="dk1"/>
                </a:solidFill>
                <a:latin typeface="Twinkl Cursive Unlooped" panose="02000000000000000000" pitchFamily="2" charset="0"/>
                <a:ea typeface="Comic Sans MS"/>
                <a:cs typeface="Comic Sans MS"/>
                <a:sym typeface="Comic Sans MS"/>
              </a:rPr>
              <a:t>Long hair to be tied up.</a:t>
            </a: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dirty="0">
                <a:solidFill>
                  <a:schemeClr val="dk1"/>
                </a:solidFill>
                <a:latin typeface="Twinkl Cursive Unlooped" panose="02000000000000000000" pitchFamily="2" charset="0"/>
                <a:ea typeface="Comic Sans MS"/>
                <a:cs typeface="Comic Sans MS"/>
                <a:sym typeface="Comic Sans MS"/>
              </a:rPr>
              <a:t>If your child has a verruca they are to wear socks and shoes (trainers or pumps).</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sz="2000"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8867d082d9_0_381"/>
          <p:cNvSpPr txBox="1">
            <a:spLocks noGrp="1"/>
          </p:cNvSpPr>
          <p:nvPr>
            <p:ph type="title"/>
          </p:nvPr>
        </p:nvSpPr>
        <p:spPr>
          <a:xfrm>
            <a:off x="685800" y="152400"/>
            <a:ext cx="6870600" cy="742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Science in Y1</a:t>
            </a:r>
            <a:endParaRPr dirty="0">
              <a:solidFill>
                <a:schemeClr val="accent2">
                  <a:lumMod val="50000"/>
                </a:schemeClr>
              </a:solidFill>
              <a:latin typeface="Twinkl Cursive Unlooped" panose="02000000000000000000" pitchFamily="2" charset="0"/>
              <a:sym typeface="Arial"/>
            </a:endParaRPr>
          </a:p>
        </p:txBody>
      </p:sp>
      <p:sp>
        <p:nvSpPr>
          <p:cNvPr id="177" name="Google Shape;177;g8867d082d9_0_381"/>
          <p:cNvSpPr txBox="1">
            <a:spLocks noGrp="1"/>
          </p:cNvSpPr>
          <p:nvPr>
            <p:ph idx="1"/>
          </p:nvPr>
        </p:nvSpPr>
        <p:spPr>
          <a:xfrm>
            <a:off x="453025" y="808150"/>
            <a:ext cx="7696200" cy="3657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400" dirty="0">
                <a:solidFill>
                  <a:srgbClr val="000000"/>
                </a:solidFill>
                <a:latin typeface="Twinkl Cursive Unlooped" panose="02000000000000000000" pitchFamily="2" charset="0"/>
                <a:ea typeface="Comic Sans MS"/>
                <a:cs typeface="Comic Sans MS"/>
                <a:sym typeface="Comic Sans MS"/>
              </a:rPr>
              <a:t>In Science we will be learning about the importance of asking questions, gathering evidence, carrying out experiments and looking at different ways of presenting results. Sessions are practical and will focus on the world around us. We cover some of our science learning during Forest School.</a:t>
            </a: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Children will be looking at:</a:t>
            </a:r>
            <a:endParaRPr sz="2400" b="1" dirty="0">
              <a:solidFill>
                <a:srgbClr val="000000"/>
              </a:solidFill>
              <a:latin typeface="Twinkl Cursive Unlooped" panose="02000000000000000000" pitchFamily="2" charset="0"/>
              <a:ea typeface="Comic Sans MS"/>
              <a:cs typeface="Comic Sans MS"/>
              <a:sym typeface="Comic Sans MS"/>
            </a:endParaRPr>
          </a:p>
          <a:p>
            <a:pPr marL="457200" indent="-355600">
              <a:lnSpc>
                <a:spcPct val="115000"/>
              </a:lnSpc>
              <a:spcBef>
                <a:spcPts val="0"/>
              </a:spcBef>
              <a:buClr>
                <a:srgbClr val="000000"/>
              </a:buClr>
              <a:buSzPts val="2000"/>
              <a:buFont typeface="Comic Sans MS"/>
              <a:buChar char="●"/>
            </a:pPr>
            <a:r>
              <a:rPr lang="en-US" sz="2400" dirty="0">
                <a:solidFill>
                  <a:srgbClr val="000000"/>
                </a:solidFill>
                <a:latin typeface="Twinkl Cursive Unlooped" panose="02000000000000000000" pitchFamily="2" charset="0"/>
                <a:ea typeface="Comic Sans MS"/>
                <a:cs typeface="Comic Sans MS"/>
                <a:sym typeface="Comic Sans MS"/>
              </a:rPr>
              <a:t>Everyday materials</a:t>
            </a:r>
            <a:endParaRPr lang="en-US" sz="2400" u="sng" dirty="0">
              <a:solidFill>
                <a:srgbClr val="000000"/>
              </a:solidFill>
              <a:latin typeface="Twinkl Cursive Unlooped" panose="02000000000000000000" pitchFamily="2" charset="0"/>
              <a:ea typeface="Comic Sans MS"/>
              <a:cs typeface="Comic Sans MS"/>
              <a:sym typeface="Comic Sans MS"/>
            </a:endParaRPr>
          </a:p>
          <a:p>
            <a:pPr marL="457200" indent="-355600">
              <a:lnSpc>
                <a:spcPct val="115000"/>
              </a:lnSpc>
              <a:spcBef>
                <a:spcPts val="0"/>
              </a:spcBef>
              <a:buClr>
                <a:srgbClr val="000000"/>
              </a:buClr>
              <a:buSzPts val="2000"/>
              <a:buFont typeface="Comic Sans MS"/>
              <a:buChar char="●"/>
            </a:pPr>
            <a:r>
              <a:rPr lang="en-US" sz="2400" dirty="0">
                <a:solidFill>
                  <a:srgbClr val="000000"/>
                </a:solidFill>
                <a:latin typeface="Twinkl Cursive Unlooped" panose="02000000000000000000" pitchFamily="2" charset="0"/>
                <a:ea typeface="Comic Sans MS"/>
                <a:cs typeface="Comic Sans MS"/>
                <a:sym typeface="Comic Sans MS"/>
              </a:rPr>
              <a:t>Animals including humans</a:t>
            </a:r>
          </a:p>
          <a:p>
            <a:pPr marL="457200" indent="-355600">
              <a:lnSpc>
                <a:spcPct val="115000"/>
              </a:lnSpc>
              <a:spcBef>
                <a:spcPts val="0"/>
              </a:spcBef>
              <a:buClr>
                <a:srgbClr val="000000"/>
              </a:buClr>
              <a:buSzPts val="2000"/>
              <a:buFont typeface="Comic Sans MS"/>
              <a:buChar char="●"/>
            </a:pPr>
            <a:r>
              <a:rPr lang="en-US" sz="2400" dirty="0">
                <a:solidFill>
                  <a:srgbClr val="000000"/>
                </a:solidFill>
                <a:latin typeface="Twinkl Cursive Unlooped" panose="02000000000000000000" pitchFamily="2" charset="0"/>
                <a:ea typeface="Comic Sans MS"/>
                <a:cs typeface="Comic Sans MS"/>
                <a:sym typeface="Comic Sans MS"/>
              </a:rPr>
              <a:t>Plants</a:t>
            </a:r>
            <a:endParaRPr sz="2400" dirty="0">
              <a:solidFill>
                <a:srgbClr val="000000"/>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775325" y="0"/>
            <a:ext cx="6870600" cy="828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sz="4300" b="0" i="0" u="sng" dirty="0">
                <a:solidFill>
                  <a:schemeClr val="dk1"/>
                </a:solidFill>
                <a:latin typeface="Twinkl Cursive Unlooped" panose="02000000000000000000" pitchFamily="2" charset="0"/>
                <a:sym typeface="Arial"/>
              </a:rPr>
              <a:t>The Y1 Team</a:t>
            </a:r>
            <a:endParaRPr sz="2300" dirty="0">
              <a:latin typeface="Twinkl Cursive Unlooped" panose="02000000000000000000" pitchFamily="2" charset="0"/>
              <a:sym typeface="Arial"/>
            </a:endParaRPr>
          </a:p>
        </p:txBody>
      </p:sp>
      <p:sp>
        <p:nvSpPr>
          <p:cNvPr id="67" name="Google Shape;67;p2"/>
          <p:cNvSpPr txBox="1">
            <a:spLocks noGrp="1"/>
          </p:cNvSpPr>
          <p:nvPr>
            <p:ph idx="1"/>
          </p:nvPr>
        </p:nvSpPr>
        <p:spPr>
          <a:xfrm>
            <a:off x="310350" y="828600"/>
            <a:ext cx="8523300" cy="558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omic Sans MS"/>
              <a:buNone/>
            </a:pPr>
            <a:r>
              <a:rPr lang="en-US" sz="2500" b="0" i="0" u="none" strike="noStrike" cap="none" dirty="0">
                <a:solidFill>
                  <a:schemeClr val="dk1"/>
                </a:solidFill>
                <a:latin typeface="Twinkl Cursive Unlooped" panose="02000000000000000000" pitchFamily="2" charset="0"/>
                <a:sym typeface="Arial"/>
              </a:rPr>
              <a:t>Teacher</a:t>
            </a:r>
            <a:r>
              <a:rPr lang="en-US" sz="2500" dirty="0">
                <a:solidFill>
                  <a:schemeClr val="dk1"/>
                </a:solidFill>
                <a:latin typeface="Twinkl Cursive Unlooped" panose="02000000000000000000" pitchFamily="2" charset="0"/>
              </a:rPr>
              <a:t>s</a:t>
            </a:r>
            <a:endParaRPr sz="25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800"/>
              <a:buFont typeface="Comic Sans MS"/>
              <a:buNone/>
            </a:pPr>
            <a:r>
              <a:rPr lang="en-US" sz="2500" dirty="0">
                <a:solidFill>
                  <a:schemeClr val="dk1"/>
                </a:solidFill>
                <a:latin typeface="Twinkl Cursive Unlooped" panose="02000000000000000000" pitchFamily="2" charset="0"/>
              </a:rPr>
              <a:t>    </a:t>
            </a:r>
            <a:endParaRPr sz="25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lang="en-US"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lang="en-US" sz="8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r>
              <a:rPr lang="en-US" sz="2500" dirty="0">
                <a:solidFill>
                  <a:schemeClr val="dk1"/>
                </a:solidFill>
                <a:latin typeface="Twinkl Cursive Unlooped" panose="02000000000000000000" pitchFamily="2" charset="0"/>
              </a:rPr>
              <a:t>Class 3            </a:t>
            </a:r>
            <a:r>
              <a:rPr lang="en-US" sz="2500" b="0" i="0" u="none" strike="noStrike" cap="none" dirty="0" err="1">
                <a:solidFill>
                  <a:schemeClr val="dk1"/>
                </a:solidFill>
                <a:latin typeface="Twinkl Cursive Unlooped" panose="02000000000000000000" pitchFamily="2" charset="0"/>
                <a:sym typeface="Arial"/>
              </a:rPr>
              <a:t>Mrs</a:t>
            </a:r>
            <a:r>
              <a:rPr lang="en-US" sz="2500" b="0" i="0" u="none" strike="noStrike" cap="none" dirty="0">
                <a:solidFill>
                  <a:schemeClr val="dk1"/>
                </a:solidFill>
                <a:latin typeface="Twinkl Cursive Unlooped" panose="02000000000000000000" pitchFamily="2" charset="0"/>
                <a:sym typeface="Arial"/>
              </a:rPr>
              <a:t> </a:t>
            </a:r>
            <a:r>
              <a:rPr lang="en-US" sz="2500" b="0" i="0" u="none" strike="noStrike" cap="none" dirty="0" err="1">
                <a:solidFill>
                  <a:schemeClr val="dk1"/>
                </a:solidFill>
                <a:latin typeface="Twinkl Cursive Unlooped" panose="02000000000000000000" pitchFamily="2" charset="0"/>
                <a:sym typeface="Arial"/>
              </a:rPr>
              <a:t>Cann</a:t>
            </a: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r>
              <a:rPr lang="en-US" sz="2500" dirty="0">
                <a:solidFill>
                  <a:schemeClr val="dk1"/>
                </a:solidFill>
                <a:latin typeface="Twinkl Cursive Unlooped" panose="02000000000000000000" pitchFamily="2" charset="0"/>
              </a:rPr>
              <a:t>Class 4            </a:t>
            </a:r>
            <a:r>
              <a:rPr lang="en-US" sz="2500" b="0" i="0" u="none" strike="noStrike" cap="none" dirty="0">
                <a:solidFill>
                  <a:schemeClr val="dk1"/>
                </a:solidFill>
                <a:latin typeface="Twinkl Cursive Unlooped" panose="02000000000000000000" pitchFamily="2" charset="0"/>
                <a:sym typeface="Arial"/>
              </a:rPr>
              <a:t>Miss Travis </a:t>
            </a:r>
            <a:r>
              <a:rPr lang="en-US" sz="2500" dirty="0">
                <a:solidFill>
                  <a:schemeClr val="dk1"/>
                </a:solidFill>
                <a:latin typeface="Twinkl Cursive Unlooped" panose="02000000000000000000" pitchFamily="2" charset="0"/>
              </a:rPr>
              <a:t> </a:t>
            </a:r>
            <a:endParaRPr sz="25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endParaRPr>
          </a:p>
          <a:p>
            <a:pPr marL="0" marR="0" lvl="0" indent="0" algn="l" rtl="0">
              <a:lnSpc>
                <a:spcPct val="100000"/>
              </a:lnSpc>
              <a:spcBef>
                <a:spcPts val="560"/>
              </a:spcBef>
              <a:spcAft>
                <a:spcPts val="0"/>
              </a:spcAft>
              <a:buClr>
                <a:schemeClr val="dk1"/>
              </a:buClr>
              <a:buSzPts val="2800"/>
              <a:buFont typeface="Comic Sans MS"/>
              <a:buNone/>
            </a:pPr>
            <a:endParaRPr sz="2800" dirty="0">
              <a:solidFill>
                <a:schemeClr val="dk1"/>
              </a:solidFill>
            </a:endParaRPr>
          </a:p>
          <a:p>
            <a:pPr marL="0" marR="0" lvl="0" indent="0" algn="l" rtl="0">
              <a:lnSpc>
                <a:spcPct val="100000"/>
              </a:lnSpc>
              <a:spcBef>
                <a:spcPts val="560"/>
              </a:spcBef>
              <a:spcAft>
                <a:spcPts val="0"/>
              </a:spcAft>
              <a:buClr>
                <a:schemeClr val="dk1"/>
              </a:buClr>
              <a:buSzPts val="2800"/>
              <a:buFont typeface="Comic Sans MS"/>
              <a:buNone/>
            </a:pP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SzPts val="2800"/>
              <a:buFont typeface="Comic Sans MS"/>
              <a:buNone/>
            </a:pPr>
            <a:endParaRPr sz="2800" dirty="0"/>
          </a:p>
          <a:p>
            <a:pPr marL="0" marR="0" lvl="0" indent="0" algn="l" rtl="0">
              <a:lnSpc>
                <a:spcPct val="100000"/>
              </a:lnSpc>
              <a:spcBef>
                <a:spcPts val="560"/>
              </a:spcBef>
              <a:spcAft>
                <a:spcPts val="0"/>
              </a:spcAft>
              <a:buClr>
                <a:schemeClr val="dk1"/>
              </a:buClr>
              <a:buSzPts val="2800"/>
              <a:buFont typeface="Comic Sans MS"/>
              <a:buNone/>
            </a:pPr>
            <a:endParaRPr sz="2800" dirty="0"/>
          </a:p>
        </p:txBody>
      </p:sp>
      <p:pic>
        <p:nvPicPr>
          <p:cNvPr id="7" name="Picture 6">
            <a:extLst>
              <a:ext uri="{FF2B5EF4-FFF2-40B4-BE49-F238E27FC236}">
                <a16:creationId xmlns:a16="http://schemas.microsoft.com/office/drawing/2014/main" id="{1173B957-FD3C-433B-9820-B075151038DA}"/>
              </a:ext>
            </a:extLst>
          </p:cNvPr>
          <p:cNvPicPr/>
          <p:nvPr/>
        </p:nvPicPr>
        <p:blipFill>
          <a:blip r:embed="rId3"/>
          <a:stretch>
            <a:fillRect/>
          </a:stretch>
        </p:blipFill>
        <p:spPr>
          <a:xfrm>
            <a:off x="2592229" y="993143"/>
            <a:ext cx="1618396" cy="2010562"/>
          </a:xfrm>
          <a:prstGeom prst="rect">
            <a:avLst/>
          </a:prstGeom>
        </p:spPr>
      </p:pic>
      <p:pic>
        <p:nvPicPr>
          <p:cNvPr id="6" name="Picture 5">
            <a:extLst>
              <a:ext uri="{FF2B5EF4-FFF2-40B4-BE49-F238E27FC236}">
                <a16:creationId xmlns:a16="http://schemas.microsoft.com/office/drawing/2014/main" id="{9E4DC78C-C305-4C1A-8952-8E003BF60B9C}"/>
              </a:ext>
            </a:extLst>
          </p:cNvPr>
          <p:cNvPicPr/>
          <p:nvPr/>
        </p:nvPicPr>
        <p:blipFill>
          <a:blip r:embed="rId4"/>
          <a:stretch>
            <a:fillRect/>
          </a:stretch>
        </p:blipFill>
        <p:spPr>
          <a:xfrm>
            <a:off x="2502669" y="3698966"/>
            <a:ext cx="1618396" cy="2164471"/>
          </a:xfrm>
          <a:prstGeom prst="rect">
            <a:avLst/>
          </a:prstGeom>
        </p:spPr>
      </p:pic>
    </p:spTree>
    <p:extLst>
      <p:ext uri="{BB962C8B-B14F-4D97-AF65-F5344CB8AC3E}">
        <p14:creationId xmlns:p14="http://schemas.microsoft.com/office/powerpoint/2010/main" val="124799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8867d082d9_0_605"/>
          <p:cNvSpPr txBox="1">
            <a:spLocks noGrp="1"/>
          </p:cNvSpPr>
          <p:nvPr>
            <p:ph type="title"/>
          </p:nvPr>
        </p:nvSpPr>
        <p:spPr>
          <a:xfrm>
            <a:off x="685800" y="152400"/>
            <a:ext cx="6870600" cy="635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Theme Weeks</a:t>
            </a:r>
            <a:endParaRPr dirty="0">
              <a:solidFill>
                <a:schemeClr val="accent2">
                  <a:lumMod val="50000"/>
                </a:schemeClr>
              </a:solidFill>
              <a:latin typeface="Twinkl Cursive Unlooped" panose="02000000000000000000" pitchFamily="2" charset="0"/>
              <a:sym typeface="Arial"/>
            </a:endParaRPr>
          </a:p>
        </p:txBody>
      </p:sp>
      <p:sp>
        <p:nvSpPr>
          <p:cNvPr id="207" name="Google Shape;207;g8867d082d9_0_605"/>
          <p:cNvSpPr txBox="1">
            <a:spLocks noGrp="1"/>
          </p:cNvSpPr>
          <p:nvPr>
            <p:ph idx="1"/>
          </p:nvPr>
        </p:nvSpPr>
        <p:spPr>
          <a:xfrm>
            <a:off x="685800" y="897675"/>
            <a:ext cx="7696200" cy="4187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Comic Sans MS"/>
                <a:cs typeface="Comic Sans MS"/>
                <a:sym typeface="Comic Sans MS"/>
              </a:rPr>
              <a:t>Throughout the year we have theme weeks to support and embed learning for certain subjects.</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endParaRPr lang="en-US"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Comic Sans MS"/>
                <a:cs typeface="Comic Sans MS"/>
                <a:sym typeface="Comic Sans MS"/>
              </a:rPr>
              <a:t>This year the children took part in:</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r>
              <a:rPr lang="en-US" sz="2400" dirty="0">
                <a:solidFill>
                  <a:schemeClr val="dk1"/>
                </a:solidFill>
                <a:latin typeface="Twinkl Cursive Unlooped" panose="02000000000000000000" pitchFamily="2" charset="0"/>
                <a:ea typeface="Comic Sans MS"/>
                <a:cs typeface="Comic Sans MS"/>
                <a:sym typeface="Comic Sans MS"/>
              </a:rPr>
              <a:t>Art’s Week – the children learnt how to </a:t>
            </a:r>
            <a:r>
              <a:rPr lang="en-GB" sz="2400" dirty="0">
                <a:solidFill>
                  <a:schemeClr val="dk1"/>
                </a:solidFill>
                <a:latin typeface="Twinkl Cursive Unlooped" panose="02000000000000000000" pitchFamily="2" charset="0"/>
                <a:ea typeface="Comic Sans MS"/>
                <a:cs typeface="Comic Sans MS"/>
                <a:sym typeface="Comic Sans MS"/>
              </a:rPr>
              <a:t>print and create a clay sculpture in the style of different artists. </a:t>
            </a:r>
            <a:endParaRPr sz="2400" dirty="0">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Comic Sans MS"/>
                <a:cs typeface="Comic Sans MS"/>
                <a:sym typeface="Comic Sans MS"/>
              </a:rPr>
              <a:t>Healthy week - the children explored all the ways we can stay healthy and made fruit kebabs!</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endParaRPr sz="2400" dirty="0">
              <a:solidFill>
                <a:schemeClr val="dk1"/>
              </a:solidFill>
              <a:latin typeface="Trebuchet MS"/>
              <a:ea typeface="Trebuchet MS"/>
              <a:cs typeface="Trebuchet MS"/>
              <a:sym typeface="Trebuchet MS"/>
            </a:endParaRPr>
          </a:p>
          <a:p>
            <a:pPr marL="0" lvl="0" indent="0" algn="l" rtl="0">
              <a:lnSpc>
                <a:spcPct val="115000"/>
              </a:lnSpc>
              <a:spcBef>
                <a:spcPts val="360"/>
              </a:spcBef>
              <a:spcAft>
                <a:spcPts val="0"/>
              </a:spcAft>
              <a:buSzPts val="1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8867d082d9_0_605"/>
          <p:cNvSpPr txBox="1">
            <a:spLocks noGrp="1"/>
          </p:cNvSpPr>
          <p:nvPr>
            <p:ph type="title"/>
          </p:nvPr>
        </p:nvSpPr>
        <p:spPr>
          <a:xfrm>
            <a:off x="685800" y="152400"/>
            <a:ext cx="6870600" cy="635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Educational Visits</a:t>
            </a:r>
            <a:endParaRPr dirty="0">
              <a:solidFill>
                <a:schemeClr val="accent2">
                  <a:lumMod val="50000"/>
                </a:schemeClr>
              </a:solidFill>
              <a:latin typeface="Twinkl Cursive Unlooped" panose="02000000000000000000" pitchFamily="2" charset="0"/>
              <a:sym typeface="Arial"/>
            </a:endParaRPr>
          </a:p>
        </p:txBody>
      </p:sp>
      <p:sp>
        <p:nvSpPr>
          <p:cNvPr id="207" name="Google Shape;207;g8867d082d9_0_605"/>
          <p:cNvSpPr txBox="1">
            <a:spLocks noGrp="1"/>
          </p:cNvSpPr>
          <p:nvPr>
            <p:ph idx="1"/>
          </p:nvPr>
        </p:nvSpPr>
        <p:spPr>
          <a:xfrm>
            <a:off x="614779" y="897675"/>
            <a:ext cx="7696200" cy="4187700"/>
          </a:xfrm>
          <a:prstGeom prst="rect">
            <a:avLst/>
          </a:prstGeom>
          <a:noFill/>
          <a:ln>
            <a:noFill/>
          </a:ln>
        </p:spPr>
        <p:txBody>
          <a:bodyPr spcFirstLastPara="1" wrap="square" lIns="91425" tIns="45700" rIns="91425" bIns="45700" anchor="t" anchorCtr="0">
            <a:noAutofit/>
          </a:bodyPr>
          <a:lstStyle/>
          <a:p>
            <a:pPr marL="0" indent="0">
              <a:lnSpc>
                <a:spcPct val="115000"/>
              </a:lnSpc>
              <a:buClr>
                <a:schemeClr val="dk1"/>
              </a:buClr>
              <a:buSzPts val="1100"/>
              <a:buNone/>
            </a:pPr>
            <a:r>
              <a:rPr lang="en-GB" sz="2400" dirty="0">
                <a:solidFill>
                  <a:schemeClr val="tx1"/>
                </a:solidFill>
                <a:latin typeface="Twinkl Cursive Unlooped" panose="02000000000000000000" pitchFamily="2" charset="0"/>
              </a:rPr>
              <a:t>We are hoping to have the following workshops and educational visits but this is only possible if we receive voluntary contributions from families. </a:t>
            </a:r>
          </a:p>
          <a:p>
            <a:pPr marL="0" indent="0">
              <a:lnSpc>
                <a:spcPct val="115000"/>
              </a:lnSpc>
              <a:buClr>
                <a:schemeClr val="dk1"/>
              </a:buClr>
              <a:buSzPts val="1100"/>
              <a:buNone/>
            </a:pPr>
            <a:endParaRPr sz="2400" dirty="0">
              <a:solidFill>
                <a:schemeClr val="dk1"/>
              </a:solidFill>
              <a:latin typeface="Trebuchet MS"/>
              <a:ea typeface="Trebuchet MS"/>
              <a:cs typeface="Trebuchet MS"/>
              <a:sym typeface="Trebuchet MS"/>
            </a:endParaRPr>
          </a:p>
          <a:p>
            <a:pPr marL="0" lvl="0" indent="0" algn="l" rtl="0">
              <a:lnSpc>
                <a:spcPct val="115000"/>
              </a:lnSpc>
              <a:spcBef>
                <a:spcPts val="360"/>
              </a:spcBef>
              <a:spcAft>
                <a:spcPts val="0"/>
              </a:spcAft>
              <a:buSzPts val="1800"/>
              <a:buNone/>
            </a:pPr>
            <a:r>
              <a:rPr lang="en-GB" sz="2400" dirty="0">
                <a:solidFill>
                  <a:schemeClr val="tx1"/>
                </a:solidFill>
                <a:latin typeface="Twinkl Cursive Unlooped" panose="02000000000000000000" pitchFamily="2" charset="0"/>
              </a:rPr>
              <a:t>Autumn – Toys workshop (in school)</a:t>
            </a:r>
          </a:p>
          <a:p>
            <a:pPr marL="0" lvl="0" indent="0" algn="l" rtl="0">
              <a:lnSpc>
                <a:spcPct val="115000"/>
              </a:lnSpc>
              <a:spcBef>
                <a:spcPts val="360"/>
              </a:spcBef>
              <a:spcAft>
                <a:spcPts val="0"/>
              </a:spcAft>
              <a:buSzPts val="1800"/>
              <a:buNone/>
            </a:pPr>
            <a:endParaRPr lang="en-GB" sz="2400" dirty="0">
              <a:solidFill>
                <a:schemeClr val="tx1"/>
              </a:solidFill>
              <a:latin typeface="Twinkl Cursive Unlooped" panose="02000000000000000000" pitchFamily="2" charset="0"/>
            </a:endParaRPr>
          </a:p>
          <a:p>
            <a:pPr marL="0" lvl="0" indent="0" algn="l" rtl="0">
              <a:lnSpc>
                <a:spcPct val="115000"/>
              </a:lnSpc>
              <a:spcBef>
                <a:spcPts val="360"/>
              </a:spcBef>
              <a:spcAft>
                <a:spcPts val="0"/>
              </a:spcAft>
              <a:buSzPts val="1800"/>
              <a:buNone/>
            </a:pPr>
            <a:r>
              <a:rPr lang="en-GB" sz="2400" dirty="0">
                <a:solidFill>
                  <a:schemeClr val="tx1"/>
                </a:solidFill>
                <a:latin typeface="Twinkl Cursive Unlooped" panose="02000000000000000000" pitchFamily="2" charset="0"/>
              </a:rPr>
              <a:t>Spring – Yorkshire Wildlife Park</a:t>
            </a:r>
          </a:p>
          <a:p>
            <a:pPr marL="0" lvl="0" indent="0" algn="l" rtl="0">
              <a:lnSpc>
                <a:spcPct val="115000"/>
              </a:lnSpc>
              <a:spcBef>
                <a:spcPts val="360"/>
              </a:spcBef>
              <a:spcAft>
                <a:spcPts val="0"/>
              </a:spcAft>
              <a:buSzPts val="1800"/>
              <a:buNone/>
            </a:pPr>
            <a:endParaRPr lang="en-GB" sz="2400" dirty="0">
              <a:solidFill>
                <a:schemeClr val="tx1"/>
              </a:solidFill>
              <a:latin typeface="Twinkl Cursive Unlooped" panose="02000000000000000000" pitchFamily="2" charset="0"/>
            </a:endParaRPr>
          </a:p>
          <a:p>
            <a:pPr marL="0" lvl="0" indent="0" algn="l" rtl="0">
              <a:lnSpc>
                <a:spcPct val="115000"/>
              </a:lnSpc>
              <a:spcBef>
                <a:spcPts val="360"/>
              </a:spcBef>
              <a:spcAft>
                <a:spcPts val="0"/>
              </a:spcAft>
              <a:buSzPts val="1800"/>
              <a:buNone/>
            </a:pPr>
            <a:r>
              <a:rPr lang="en-GB" sz="2400" dirty="0">
                <a:solidFill>
                  <a:schemeClr val="tx1"/>
                </a:solidFill>
                <a:latin typeface="Twinkl Cursive Unlooped" panose="02000000000000000000" pitchFamily="2" charset="0"/>
              </a:rPr>
              <a:t>Summer – </a:t>
            </a:r>
            <a:r>
              <a:rPr lang="en-GB" sz="2400" dirty="0" err="1">
                <a:solidFill>
                  <a:schemeClr val="tx1"/>
                </a:solidFill>
                <a:latin typeface="Twinkl Cursive Unlooped" panose="02000000000000000000" pitchFamily="2" charset="0"/>
              </a:rPr>
              <a:t>Wonderdome</a:t>
            </a:r>
            <a:r>
              <a:rPr lang="en-GB" sz="2400" dirty="0">
                <a:solidFill>
                  <a:schemeClr val="tx1"/>
                </a:solidFill>
                <a:latin typeface="Twinkl Cursive Unlooped" panose="02000000000000000000" pitchFamily="2" charset="0"/>
              </a:rPr>
              <a:t> (in school)</a:t>
            </a:r>
          </a:p>
          <a:p>
            <a:pPr marL="0" lvl="0" indent="0" algn="l" rtl="0">
              <a:lnSpc>
                <a:spcPct val="115000"/>
              </a:lnSpc>
              <a:spcBef>
                <a:spcPts val="360"/>
              </a:spcBef>
              <a:spcAft>
                <a:spcPts val="0"/>
              </a:spcAft>
              <a:buSzPts val="1800"/>
              <a:buNone/>
            </a:pPr>
            <a:endParaRPr lang="en-GB" sz="2000" dirty="0">
              <a:solidFill>
                <a:schemeClr val="tx1"/>
              </a:solidFill>
              <a:latin typeface="Twinkl Cursive Unlooped" panose="02000000000000000000" pitchFamily="2" charset="0"/>
            </a:endParaRPr>
          </a:p>
        </p:txBody>
      </p:sp>
    </p:spTree>
    <p:extLst>
      <p:ext uri="{BB962C8B-B14F-4D97-AF65-F5344CB8AC3E}">
        <p14:creationId xmlns:p14="http://schemas.microsoft.com/office/powerpoint/2010/main" val="264255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8867d082d9_0_612"/>
          <p:cNvSpPr txBox="1">
            <a:spLocks noGrp="1"/>
          </p:cNvSpPr>
          <p:nvPr>
            <p:ph type="title"/>
          </p:nvPr>
        </p:nvSpPr>
        <p:spPr>
          <a:xfrm>
            <a:off x="685800" y="152400"/>
            <a:ext cx="6870600" cy="886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rPr>
              <a:t>Forest Schools in Y1</a:t>
            </a:r>
            <a:endParaRPr dirty="0">
              <a:solidFill>
                <a:schemeClr val="accent2">
                  <a:lumMod val="50000"/>
                </a:schemeClr>
              </a:solidFill>
              <a:latin typeface="Twinkl Cursive Unlooped" panose="02000000000000000000" pitchFamily="2" charset="0"/>
            </a:endParaRPr>
          </a:p>
        </p:txBody>
      </p:sp>
      <p:sp>
        <p:nvSpPr>
          <p:cNvPr id="213" name="Google Shape;213;g8867d082d9_0_612"/>
          <p:cNvSpPr txBox="1">
            <a:spLocks noGrp="1"/>
          </p:cNvSpPr>
          <p:nvPr>
            <p:ph idx="1"/>
          </p:nvPr>
        </p:nvSpPr>
        <p:spPr>
          <a:xfrm>
            <a:off x="560450" y="1202100"/>
            <a:ext cx="7696200" cy="502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Trebuchet MS"/>
                <a:cs typeface="Trebuchet MS"/>
                <a:sym typeface="Trebuchet MS"/>
              </a:rPr>
              <a:t>Forest School will continue, in Year 1 and this takes places in the Spring Term. This takes place all day on a Friday. The children will continue to develop their knowledge of the outdoors as well as their scientific, DT and art skills. They will learn to work in a team and problem solve.</a:t>
            </a:r>
            <a:endParaRPr sz="2400" dirty="0">
              <a:solidFill>
                <a:schemeClr val="dk1"/>
              </a:solidFill>
              <a:latin typeface="Twinkl Cursive Unlooped" panose="02000000000000000000" pitchFamily="2" charset="0"/>
              <a:ea typeface="Trebuchet MS"/>
              <a:cs typeface="Trebuchet MS"/>
              <a:sym typeface="Trebuchet MS"/>
            </a:endParaRPr>
          </a:p>
          <a:p>
            <a:pPr marL="0" lvl="0" indent="0" algn="l" rtl="0">
              <a:lnSpc>
                <a:spcPct val="115000"/>
              </a:lnSpc>
              <a:spcBef>
                <a:spcPts val="360"/>
              </a:spcBef>
              <a:spcAft>
                <a:spcPts val="0"/>
              </a:spcAft>
              <a:buSzPts val="18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8867d082d9_0_370"/>
          <p:cNvSpPr txBox="1">
            <a:spLocks noGrp="1"/>
          </p:cNvSpPr>
          <p:nvPr>
            <p:ph type="title"/>
          </p:nvPr>
        </p:nvSpPr>
        <p:spPr>
          <a:xfrm>
            <a:off x="685800" y="152400"/>
            <a:ext cx="6870600" cy="904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Home Reading</a:t>
            </a:r>
            <a:endParaRPr dirty="0">
              <a:solidFill>
                <a:schemeClr val="accent2">
                  <a:lumMod val="50000"/>
                </a:schemeClr>
              </a:solidFill>
              <a:latin typeface="Twinkl Cursive Unlooped" panose="02000000000000000000" pitchFamily="2" charset="0"/>
              <a:sym typeface="Arial"/>
            </a:endParaRPr>
          </a:p>
        </p:txBody>
      </p:sp>
      <p:sp>
        <p:nvSpPr>
          <p:cNvPr id="159" name="Google Shape;159;g8867d082d9_0_370"/>
          <p:cNvSpPr txBox="1">
            <a:spLocks noGrp="1"/>
          </p:cNvSpPr>
          <p:nvPr>
            <p:ph idx="1"/>
          </p:nvPr>
        </p:nvSpPr>
        <p:spPr>
          <a:xfrm>
            <a:off x="685800" y="1056600"/>
            <a:ext cx="7696200" cy="512117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US" sz="2000" dirty="0">
                <a:solidFill>
                  <a:schemeClr val="tx1"/>
                </a:solidFill>
                <a:latin typeface="Twinkl Cursive Unlooped" panose="02000000000000000000" pitchFamily="2" charset="0"/>
                <a:ea typeface="Comic Sans MS"/>
                <a:cs typeface="Comic Sans MS"/>
                <a:sym typeface="Comic Sans MS"/>
              </a:rPr>
              <a:t>Little and often is the best approach. Children who regularly read at </a:t>
            </a:r>
            <a:r>
              <a:rPr lang="en-US" sz="2000" dirty="0">
                <a:solidFill>
                  <a:srgbClr val="FF0000"/>
                </a:solidFill>
                <a:latin typeface="Twinkl Cursive Unlooped" panose="02000000000000000000" pitchFamily="2" charset="0"/>
                <a:ea typeface="Comic Sans MS"/>
                <a:cs typeface="Comic Sans MS"/>
                <a:sym typeface="Comic Sans MS"/>
              </a:rPr>
              <a:t>least 5 </a:t>
            </a:r>
            <a:r>
              <a:rPr lang="en-US" sz="2000" dirty="0">
                <a:solidFill>
                  <a:schemeClr val="tx1"/>
                </a:solidFill>
                <a:latin typeface="Twinkl Cursive Unlooped" panose="02000000000000000000" pitchFamily="2" charset="0"/>
                <a:ea typeface="Comic Sans MS"/>
                <a:cs typeface="Comic Sans MS"/>
                <a:sym typeface="Comic Sans MS"/>
              </a:rPr>
              <a:t>times a week and are read to on a regular basis make the most progress each year. When reading with your child it is important to encourage fluency and questioning of the text.</a:t>
            </a:r>
          </a:p>
          <a:p>
            <a:pPr marL="0" lvl="0" indent="0" algn="l" rtl="0">
              <a:lnSpc>
                <a:spcPct val="115000"/>
              </a:lnSpc>
              <a:spcBef>
                <a:spcPts val="360"/>
              </a:spcBef>
              <a:spcAft>
                <a:spcPts val="0"/>
              </a:spcAft>
              <a:buSzPts val="1800"/>
              <a:buNone/>
            </a:pPr>
            <a:endParaRPr sz="2000"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000" dirty="0">
                <a:solidFill>
                  <a:schemeClr val="tx1"/>
                </a:solidFill>
                <a:latin typeface="Twinkl Cursive Unlooped" panose="02000000000000000000" pitchFamily="2" charset="0"/>
                <a:ea typeface="Comic Sans MS"/>
                <a:cs typeface="Comic Sans MS"/>
                <a:sym typeface="Comic Sans MS"/>
              </a:rPr>
              <a:t>Children are given a reading diary that we ask you to write in to show when they have read at home. These are handed into school to be marked </a:t>
            </a:r>
            <a:r>
              <a:rPr lang="en-US" sz="2000" b="1" dirty="0">
                <a:solidFill>
                  <a:schemeClr val="tx1"/>
                </a:solidFill>
                <a:latin typeface="Twinkl Cursive Unlooped" panose="02000000000000000000" pitchFamily="2" charset="0"/>
                <a:ea typeface="Comic Sans MS"/>
                <a:cs typeface="Comic Sans MS"/>
                <a:sym typeface="Comic Sans MS"/>
              </a:rPr>
              <a:t>every week on a Monday</a:t>
            </a:r>
          </a:p>
          <a:p>
            <a:pPr marL="0" lvl="0" indent="0" algn="l" rtl="0">
              <a:lnSpc>
                <a:spcPct val="115000"/>
              </a:lnSpc>
              <a:spcBef>
                <a:spcPts val="360"/>
              </a:spcBef>
              <a:spcAft>
                <a:spcPts val="0"/>
              </a:spcAft>
              <a:buSzPts val="1800"/>
              <a:buNone/>
            </a:pPr>
            <a:endParaRPr lang="en-US" sz="2000" b="1"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000" dirty="0">
                <a:solidFill>
                  <a:schemeClr val="tx1"/>
                </a:solidFill>
                <a:latin typeface="Twinkl Cursive Unlooped" panose="02000000000000000000" pitchFamily="2" charset="0"/>
                <a:ea typeface="Comic Sans MS"/>
                <a:cs typeface="Comic Sans MS"/>
                <a:sym typeface="Comic Sans MS"/>
              </a:rPr>
              <a:t>Reading books will be changed on </a:t>
            </a:r>
            <a:r>
              <a:rPr lang="en-US" sz="2000" b="1" dirty="0">
                <a:solidFill>
                  <a:schemeClr val="tx1"/>
                </a:solidFill>
                <a:latin typeface="Twinkl Cursive Unlooped" panose="02000000000000000000" pitchFamily="2" charset="0"/>
                <a:ea typeface="Comic Sans MS"/>
                <a:cs typeface="Comic Sans MS"/>
                <a:sym typeface="Comic Sans MS"/>
              </a:rPr>
              <a:t>Mondays </a:t>
            </a:r>
            <a:r>
              <a:rPr lang="en-US" sz="2000" dirty="0">
                <a:solidFill>
                  <a:schemeClr val="tx1"/>
                </a:solidFill>
                <a:latin typeface="Twinkl Cursive Unlooped" panose="02000000000000000000" pitchFamily="2" charset="0"/>
                <a:ea typeface="Comic Sans MS"/>
                <a:cs typeface="Comic Sans MS"/>
                <a:sym typeface="Comic Sans MS"/>
              </a:rPr>
              <a:t>too. Children will only get new books if old ones are returned into their tray. </a:t>
            </a:r>
            <a:r>
              <a:rPr lang="en-GB" sz="2000" dirty="0">
                <a:solidFill>
                  <a:schemeClr val="tx1"/>
                </a:solidFill>
                <a:latin typeface="Twinkl Cursive Unlooped" panose="02000000000000000000" pitchFamily="2" charset="0"/>
                <a:ea typeface="Comic Sans MS"/>
                <a:cs typeface="Comic Sans MS"/>
                <a:sym typeface="Comic Sans MS"/>
              </a:rPr>
              <a:t>They will get 2 phonetically decodable books (</a:t>
            </a:r>
            <a:r>
              <a:rPr lang="en-GB" sz="2000" dirty="0" err="1">
                <a:solidFill>
                  <a:schemeClr val="tx1"/>
                </a:solidFill>
                <a:latin typeface="Twinkl Cursive Unlooped" panose="02000000000000000000" pitchFamily="2" charset="0"/>
                <a:ea typeface="Comic Sans MS"/>
                <a:cs typeface="Comic Sans MS"/>
                <a:sym typeface="Comic Sans MS"/>
              </a:rPr>
              <a:t>RWInc</a:t>
            </a:r>
            <a:r>
              <a:rPr lang="en-GB" sz="2000" dirty="0">
                <a:solidFill>
                  <a:schemeClr val="tx1"/>
                </a:solidFill>
                <a:latin typeface="Twinkl Cursive Unlooped" panose="02000000000000000000" pitchFamily="2" charset="0"/>
                <a:ea typeface="Comic Sans MS"/>
                <a:cs typeface="Comic Sans MS"/>
                <a:sym typeface="Comic Sans MS"/>
              </a:rPr>
              <a:t>) which they should practise reading as often as possible. The children will also get a book for pleasure (a coloured book). Children will also have access to the online website Oxford Owl. </a:t>
            </a:r>
            <a:endParaRPr sz="2000"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sz="2700" dirty="0">
              <a:latin typeface="Twinkl Cursive Unlooped" panose="02000000000000000000" pitchFamily="2" charset="0"/>
            </a:endParaRPr>
          </a:p>
          <a:p>
            <a:pPr marL="0" lvl="0" indent="0" algn="l" rtl="0">
              <a:lnSpc>
                <a:spcPct val="115000"/>
              </a:lnSpc>
              <a:spcBef>
                <a:spcPts val="360"/>
              </a:spcBef>
              <a:spcAft>
                <a:spcPts val="0"/>
              </a:spcAft>
              <a:buSzPts val="1800"/>
              <a:buNone/>
            </a:pPr>
            <a:endParaRPr sz="2700" dirty="0">
              <a:latin typeface="Arial"/>
              <a:ea typeface="Arial"/>
              <a:cs typeface="Arial"/>
              <a:sym typeface="Arial"/>
            </a:endParaRPr>
          </a:p>
          <a:p>
            <a:pPr marL="0" lvl="0" indent="0" algn="l" rtl="0">
              <a:lnSpc>
                <a:spcPct val="115000"/>
              </a:lnSpc>
              <a:spcBef>
                <a:spcPts val="360"/>
              </a:spcBef>
              <a:spcAft>
                <a:spcPts val="0"/>
              </a:spcAft>
              <a:buSzPts val="1800"/>
              <a:buNone/>
            </a:pPr>
            <a:endParaRPr sz="2900" dirty="0"/>
          </a:p>
        </p:txBody>
      </p:sp>
    </p:spTree>
    <p:extLst>
      <p:ext uri="{BB962C8B-B14F-4D97-AF65-F5344CB8AC3E}">
        <p14:creationId xmlns:p14="http://schemas.microsoft.com/office/powerpoint/2010/main" val="340197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755650" y="-6350"/>
            <a:ext cx="6870700" cy="1600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3600" b="0" i="0" dirty="0">
                <a:solidFill>
                  <a:schemeClr val="accent2">
                    <a:lumMod val="50000"/>
                  </a:schemeClr>
                </a:solidFill>
                <a:latin typeface="Twinkl Cursive Unlooped" panose="02000000000000000000" pitchFamily="2" charset="0"/>
                <a:sym typeface="Arial"/>
              </a:rPr>
              <a:t>Curriculum Planners</a:t>
            </a:r>
            <a:r>
              <a:rPr lang="en-US" sz="3600" dirty="0">
                <a:solidFill>
                  <a:schemeClr val="accent2">
                    <a:lumMod val="50000"/>
                  </a:schemeClr>
                </a:solidFill>
                <a:latin typeface="Twinkl Cursive Unlooped" panose="02000000000000000000" pitchFamily="2" charset="0"/>
              </a:rPr>
              <a:t>, Knowledge Builders </a:t>
            </a:r>
            <a:r>
              <a:rPr lang="en-US" sz="3600" b="0" i="0" dirty="0">
                <a:solidFill>
                  <a:schemeClr val="accent2">
                    <a:lumMod val="50000"/>
                  </a:schemeClr>
                </a:solidFill>
                <a:latin typeface="Twinkl Cursive Unlooped" panose="02000000000000000000" pitchFamily="2" charset="0"/>
                <a:sym typeface="Arial"/>
              </a:rPr>
              <a:t>&amp; Home Learning</a:t>
            </a:r>
            <a:endParaRPr sz="2000" dirty="0">
              <a:solidFill>
                <a:schemeClr val="accent2">
                  <a:lumMod val="50000"/>
                </a:schemeClr>
              </a:solidFill>
              <a:latin typeface="Twinkl Cursive Unlooped" panose="02000000000000000000" pitchFamily="2" charset="0"/>
              <a:sym typeface="Arial"/>
            </a:endParaRPr>
          </a:p>
        </p:txBody>
      </p:sp>
      <p:sp>
        <p:nvSpPr>
          <p:cNvPr id="225" name="Google Shape;225;p14"/>
          <p:cNvSpPr txBox="1">
            <a:spLocks noGrp="1"/>
          </p:cNvSpPr>
          <p:nvPr>
            <p:ph idx="1"/>
          </p:nvPr>
        </p:nvSpPr>
        <p:spPr>
          <a:xfrm>
            <a:off x="584200" y="1593850"/>
            <a:ext cx="7716520" cy="4818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Curriculum planners can be found on the school website and google classroom pages. </a:t>
            </a:r>
            <a:r>
              <a:rPr lang="en-US" sz="2000" i="0" u="none" strike="noStrike" cap="none" dirty="0">
                <a:solidFill>
                  <a:schemeClr val="tx1"/>
                </a:solidFill>
                <a:latin typeface="Twinkl Cursive Unlooped" panose="02000000000000000000" pitchFamily="2" charset="0"/>
                <a:ea typeface="Comic Sans MS"/>
                <a:cs typeface="Comic Sans MS"/>
                <a:sym typeface="Comic Sans MS"/>
              </a:rPr>
              <a:t>This will provide details of what we will be covering and how you can help your child at home. </a:t>
            </a:r>
            <a:endParaRPr sz="2000" i="0" u="none" strike="noStrike" cap="none"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endParaRPr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Knowledge builders can also be found on the school website and google classroom for Science and Topic for you to look through and discuss with your child.</a:t>
            </a:r>
            <a:endParaRPr sz="2000" i="0" u="none" strike="noStrike" cap="none"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endParaRPr lang="en-US"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Spelling and </a:t>
            </a:r>
            <a:r>
              <a:rPr lang="en-US" sz="2000" dirty="0" err="1">
                <a:solidFill>
                  <a:schemeClr val="tx1"/>
                </a:solidFill>
                <a:latin typeface="Twinkl Cursive Unlooped" panose="02000000000000000000" pitchFamily="2" charset="0"/>
                <a:ea typeface="Comic Sans MS"/>
                <a:cs typeface="Comic Sans MS"/>
                <a:sym typeface="Comic Sans MS"/>
              </a:rPr>
              <a:t>maths</a:t>
            </a:r>
            <a:r>
              <a:rPr lang="en-US" sz="2000" dirty="0">
                <a:solidFill>
                  <a:schemeClr val="tx1"/>
                </a:solidFill>
                <a:latin typeface="Twinkl Cursive Unlooped" panose="02000000000000000000" pitchFamily="2" charset="0"/>
                <a:ea typeface="Comic Sans MS"/>
                <a:cs typeface="Comic Sans MS"/>
                <a:sym typeface="Comic Sans MS"/>
              </a:rPr>
              <a:t> home learning will be put on Google Classroom each Monday. This can be completed in their home learning books and handed in on a </a:t>
            </a:r>
            <a:r>
              <a:rPr lang="en-US" sz="2000" b="1" dirty="0">
                <a:solidFill>
                  <a:schemeClr val="tx1"/>
                </a:solidFill>
                <a:latin typeface="Twinkl Cursive Unlooped" panose="02000000000000000000" pitchFamily="2" charset="0"/>
                <a:ea typeface="Comic Sans MS"/>
                <a:cs typeface="Comic Sans MS"/>
                <a:sym typeface="Comic Sans MS"/>
              </a:rPr>
              <a:t>Monday. </a:t>
            </a:r>
            <a:r>
              <a:rPr lang="en-US" sz="2000" dirty="0">
                <a:solidFill>
                  <a:schemeClr val="tx1"/>
                </a:solidFill>
                <a:latin typeface="Twinkl Cursive Unlooped" panose="02000000000000000000" pitchFamily="2" charset="0"/>
                <a:ea typeface="Comic Sans MS"/>
                <a:cs typeface="Comic Sans MS"/>
                <a:sym typeface="Comic Sans MS"/>
              </a:rPr>
              <a:t>We will also be doing weekly practice of number formation, counting and spelling quizzes and half termly </a:t>
            </a:r>
            <a:r>
              <a:rPr lang="en-US" sz="2000" dirty="0" err="1">
                <a:solidFill>
                  <a:schemeClr val="tx1"/>
                </a:solidFill>
                <a:latin typeface="Twinkl Cursive Unlooped" panose="02000000000000000000" pitchFamily="2" charset="0"/>
                <a:ea typeface="Comic Sans MS"/>
                <a:cs typeface="Comic Sans MS"/>
                <a:sym typeface="Comic Sans MS"/>
              </a:rPr>
              <a:t>maths</a:t>
            </a:r>
            <a:r>
              <a:rPr lang="en-US" sz="2000" dirty="0">
                <a:solidFill>
                  <a:schemeClr val="tx1"/>
                </a:solidFill>
                <a:latin typeface="Twinkl Cursive Unlooped" panose="02000000000000000000" pitchFamily="2" charset="0"/>
                <a:ea typeface="Comic Sans MS"/>
                <a:cs typeface="Comic Sans MS"/>
                <a:sym typeface="Comic Sans MS"/>
              </a:rPr>
              <a:t> fact quizzes with the children</a:t>
            </a:r>
            <a:r>
              <a:rPr lang="en-US" sz="2000" dirty="0">
                <a:solidFill>
                  <a:schemeClr val="tx1"/>
                </a:solidFill>
                <a:highlight>
                  <a:srgbClr val="FFFF00"/>
                </a:highlight>
                <a:latin typeface="Twinkl Cursive Unlooped" panose="02000000000000000000" pitchFamily="2" charset="0"/>
                <a:ea typeface="Comic Sans MS"/>
                <a:cs typeface="Comic Sans MS"/>
                <a:sym typeface="Comic Sans MS"/>
              </a:rPr>
              <a:t>. </a:t>
            </a:r>
          </a:p>
          <a:p>
            <a:pPr marL="342900" marR="0" lvl="0" indent="-342900" algn="ctr" rtl="0">
              <a:lnSpc>
                <a:spcPct val="80000"/>
              </a:lnSpc>
              <a:spcBef>
                <a:spcPts val="560"/>
              </a:spcBef>
              <a:spcAft>
                <a:spcPts val="0"/>
              </a:spcAft>
              <a:buClr>
                <a:schemeClr val="dk1"/>
              </a:buClr>
              <a:buSzPts val="2800"/>
              <a:buFont typeface="Comic Sans MS"/>
              <a:buNone/>
            </a:pPr>
            <a:endParaRPr lang="en-US"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Please </a:t>
            </a:r>
            <a:r>
              <a:rPr lang="en-US" sz="2000" dirty="0" err="1">
                <a:solidFill>
                  <a:schemeClr val="tx1"/>
                </a:solidFill>
                <a:latin typeface="Twinkl Cursive Unlooped" panose="02000000000000000000" pitchFamily="2" charset="0"/>
                <a:ea typeface="Comic Sans MS"/>
                <a:cs typeface="Comic Sans MS"/>
                <a:sym typeface="Comic Sans MS"/>
              </a:rPr>
              <a:t>practise</a:t>
            </a:r>
            <a:r>
              <a:rPr lang="en-US" sz="2000" dirty="0">
                <a:solidFill>
                  <a:schemeClr val="tx1"/>
                </a:solidFill>
                <a:latin typeface="Twinkl Cursive Unlooped" panose="02000000000000000000" pitchFamily="2" charset="0"/>
                <a:ea typeface="Comic Sans MS"/>
                <a:cs typeface="Comic Sans MS"/>
                <a:sym typeface="Comic Sans MS"/>
              </a:rPr>
              <a:t> with your child as it consolidates the learning in school. </a:t>
            </a:r>
          </a:p>
          <a:p>
            <a:pPr marL="342900" marR="0" lvl="0" indent="-342900" algn="ctr" rtl="0">
              <a:lnSpc>
                <a:spcPct val="80000"/>
              </a:lnSpc>
              <a:spcBef>
                <a:spcPts val="560"/>
              </a:spcBef>
              <a:spcAft>
                <a:spcPts val="0"/>
              </a:spcAft>
              <a:buClr>
                <a:schemeClr val="dk1"/>
              </a:buClr>
              <a:buSzPts val="2800"/>
              <a:buFont typeface="Comic Sans MS"/>
              <a:buNone/>
            </a:pPr>
            <a:endParaRPr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Comic Sans MS"/>
                <a:ea typeface="Comic Sans MS"/>
                <a:cs typeface="Comic Sans MS"/>
                <a:sym typeface="Comic Sans MS"/>
              </a:rPr>
              <a:t>	</a:t>
            </a:r>
            <a:endParaRPr sz="20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7" name="Rectangle 26"/>
          <p:cNvSpPr/>
          <p:nvPr/>
        </p:nvSpPr>
        <p:spPr>
          <a:xfrm>
            <a:off x="2286000" y="2951947"/>
            <a:ext cx="4572000" cy="954107"/>
          </a:xfrm>
          <a:prstGeom prst="rect">
            <a:avLst/>
          </a:prstGeom>
        </p:spPr>
        <p:txBody>
          <a:bodyPr>
            <a:spAutoFit/>
          </a:bodyPr>
          <a:lstStyle/>
          <a:p>
            <a:endParaRPr lang="en-GB" dirty="0"/>
          </a:p>
          <a:p>
            <a:endParaRPr lang="en-GB" dirty="0"/>
          </a:p>
          <a:p>
            <a:endParaRPr lang="en-GB" dirty="0"/>
          </a:p>
          <a:p>
            <a:r>
              <a:rPr lang="en-GB" dirty="0"/>
              <a:t>	</a:t>
            </a:r>
          </a:p>
        </p:txBody>
      </p:sp>
      <p:pic>
        <p:nvPicPr>
          <p:cNvPr id="2" name="Picture 1">
            <a:extLst>
              <a:ext uri="{FF2B5EF4-FFF2-40B4-BE49-F238E27FC236}">
                <a16:creationId xmlns:a16="http://schemas.microsoft.com/office/drawing/2014/main" id="{314532A3-FEF3-4B7C-B3D4-DF54F652BAD2}"/>
              </a:ext>
            </a:extLst>
          </p:cNvPr>
          <p:cNvPicPr>
            <a:picLocks noChangeAspect="1"/>
          </p:cNvPicPr>
          <p:nvPr/>
        </p:nvPicPr>
        <p:blipFill>
          <a:blip r:embed="rId3"/>
          <a:stretch>
            <a:fillRect/>
          </a:stretch>
        </p:blipFill>
        <p:spPr>
          <a:xfrm>
            <a:off x="405333" y="495666"/>
            <a:ext cx="8333333" cy="586666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ddd6a8fb46_0_1"/>
          <p:cNvPicPr preferRelativeResize="0"/>
          <p:nvPr/>
        </p:nvPicPr>
        <p:blipFill>
          <a:blip r:embed="rId3">
            <a:alphaModFix/>
          </a:blip>
          <a:stretch>
            <a:fillRect/>
          </a:stretch>
        </p:blipFill>
        <p:spPr>
          <a:xfrm>
            <a:off x="619125" y="527300"/>
            <a:ext cx="7905750" cy="5476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8867d082d9_0_618"/>
          <p:cNvSpPr txBox="1">
            <a:spLocks noGrp="1"/>
          </p:cNvSpPr>
          <p:nvPr>
            <p:ph idx="1"/>
          </p:nvPr>
        </p:nvSpPr>
        <p:spPr>
          <a:xfrm>
            <a:off x="0" y="71625"/>
            <a:ext cx="9144000" cy="6786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US"/>
              <a:t> </a:t>
            </a:r>
            <a:endParaRPr/>
          </a:p>
        </p:txBody>
      </p:sp>
      <p:pic>
        <p:nvPicPr>
          <p:cNvPr id="3" name="Picture 2">
            <a:extLst>
              <a:ext uri="{FF2B5EF4-FFF2-40B4-BE49-F238E27FC236}">
                <a16:creationId xmlns:a16="http://schemas.microsoft.com/office/drawing/2014/main" id="{140C899D-88EA-4B36-82CC-A36D8C3F0D96}"/>
              </a:ext>
            </a:extLst>
          </p:cNvPr>
          <p:cNvPicPr>
            <a:picLocks noChangeAspect="1"/>
          </p:cNvPicPr>
          <p:nvPr/>
        </p:nvPicPr>
        <p:blipFill>
          <a:blip r:embed="rId3"/>
          <a:stretch>
            <a:fillRect/>
          </a:stretch>
        </p:blipFill>
        <p:spPr>
          <a:xfrm>
            <a:off x="99254" y="606432"/>
            <a:ext cx="4472746" cy="5645135"/>
          </a:xfrm>
          <a:prstGeom prst="rect">
            <a:avLst/>
          </a:prstGeom>
        </p:spPr>
      </p:pic>
      <p:pic>
        <p:nvPicPr>
          <p:cNvPr id="4" name="Picture 3">
            <a:extLst>
              <a:ext uri="{FF2B5EF4-FFF2-40B4-BE49-F238E27FC236}">
                <a16:creationId xmlns:a16="http://schemas.microsoft.com/office/drawing/2014/main" id="{089663C2-1F5C-4356-89CC-6C28C8100F27}"/>
              </a:ext>
            </a:extLst>
          </p:cNvPr>
          <p:cNvPicPr>
            <a:picLocks noChangeAspect="1"/>
          </p:cNvPicPr>
          <p:nvPr/>
        </p:nvPicPr>
        <p:blipFill>
          <a:blip r:embed="rId4"/>
          <a:stretch>
            <a:fillRect/>
          </a:stretch>
        </p:blipFill>
        <p:spPr>
          <a:xfrm>
            <a:off x="4484426" y="606433"/>
            <a:ext cx="4095314" cy="557242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827087" y="188912"/>
            <a:ext cx="6870700" cy="7921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4400" b="0" i="0" u="none">
                <a:solidFill>
                  <a:schemeClr val="dk1"/>
                </a:solidFill>
                <a:latin typeface="Comic Sans MS"/>
                <a:ea typeface="Comic Sans MS"/>
                <a:cs typeface="Comic Sans MS"/>
                <a:sym typeface="Comic Sans MS"/>
              </a:rPr>
              <a:t>Attendance </a:t>
            </a:r>
            <a:endParaRPr/>
          </a:p>
        </p:txBody>
      </p:sp>
      <p:graphicFrame>
        <p:nvGraphicFramePr>
          <p:cNvPr id="247" name="Google Shape;247;p18"/>
          <p:cNvGraphicFramePr/>
          <p:nvPr/>
        </p:nvGraphicFramePr>
        <p:xfrm>
          <a:off x="468312" y="1116012"/>
          <a:ext cx="8351837" cy="5748337"/>
        </p:xfrm>
        <a:graphic>
          <a:graphicData uri="http://schemas.openxmlformats.org/presentationml/2006/ole">
            <mc:AlternateContent xmlns:mc="http://schemas.openxmlformats.org/markup-compatibility/2006">
              <mc:Choice xmlns:v="urn:schemas-microsoft-com:vml" Requires="v">
                <p:oleObj spid="_x0000_s1064" r:id="rId4" imgW="8351837" imgH="5748337" progId="Word.Document.12">
                  <p:embed/>
                </p:oleObj>
              </mc:Choice>
              <mc:Fallback>
                <p:oleObj r:id="rId4" imgW="8351837" imgH="5748337" progId="Word.Document.12">
                  <p:embed/>
                  <p:pic>
                    <p:nvPicPr>
                      <p:cNvPr id="247" name="Google Shape;247;p18"/>
                      <p:cNvPicPr preferRelativeResize="0"/>
                      <p:nvPr/>
                    </p:nvPicPr>
                    <p:blipFill rotWithShape="1">
                      <a:blip r:embed="rId5">
                        <a:alphaModFix/>
                      </a:blip>
                      <a:srcRect/>
                      <a:stretch/>
                    </p:blipFill>
                    <p:spPr>
                      <a:xfrm>
                        <a:off x="468312" y="1116012"/>
                        <a:ext cx="8351837" cy="5748337"/>
                      </a:xfrm>
                      <a:prstGeom prst="rect">
                        <a:avLst/>
                      </a:prstGeom>
                      <a:noFill/>
                      <a:ln>
                        <a:noFill/>
                      </a:ln>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1"/>
          <p:cNvSpPr txBox="1">
            <a:spLocks noGrp="1"/>
          </p:cNvSpPr>
          <p:nvPr>
            <p:ph type="title"/>
          </p:nvPr>
        </p:nvSpPr>
        <p:spPr>
          <a:xfrm>
            <a:off x="685800" y="152400"/>
            <a:ext cx="6870700" cy="9731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sz="4000" b="0" i="0" u="sng" dirty="0">
                <a:solidFill>
                  <a:schemeClr val="accent2">
                    <a:lumMod val="50000"/>
                  </a:schemeClr>
                </a:solidFill>
                <a:latin typeface="Twinkl Cursive Unlooped" panose="02000000000000000000" pitchFamily="2" charset="0"/>
                <a:ea typeface="Comic Sans MS"/>
                <a:cs typeface="Comic Sans MS"/>
                <a:sym typeface="Comic Sans MS"/>
              </a:rPr>
              <a:t>Reminders…</a:t>
            </a:r>
            <a:endParaRPr sz="2800" dirty="0">
              <a:solidFill>
                <a:schemeClr val="accent2">
                  <a:lumMod val="50000"/>
                </a:schemeClr>
              </a:solidFill>
              <a:latin typeface="Twinkl Cursive Unlooped" panose="02000000000000000000" pitchFamily="2" charset="0"/>
            </a:endParaRPr>
          </a:p>
        </p:txBody>
      </p:sp>
      <p:sp>
        <p:nvSpPr>
          <p:cNvPr id="263" name="Google Shape;263;p21"/>
          <p:cNvSpPr txBox="1">
            <a:spLocks noGrp="1"/>
          </p:cNvSpPr>
          <p:nvPr>
            <p:ph idx="1"/>
          </p:nvPr>
        </p:nvSpPr>
        <p:spPr>
          <a:xfrm>
            <a:off x="611187" y="1125537"/>
            <a:ext cx="7696200" cy="467951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Font typeface="Comic Sans MS"/>
              <a:buChar char="•"/>
            </a:pPr>
            <a:r>
              <a:rPr lang="en-US" sz="2000" i="0" u="none" dirty="0">
                <a:solidFill>
                  <a:schemeClr val="dk1"/>
                </a:solidFill>
                <a:latin typeface="Twinkl Cursive Unlooped" panose="02000000000000000000" pitchFamily="2" charset="0"/>
                <a:ea typeface="Comic Sans MS"/>
                <a:cs typeface="Comic Sans MS"/>
                <a:sym typeface="Comic Sans MS"/>
              </a:rPr>
              <a:t>Please put your child’s first name and surname in </a:t>
            </a:r>
            <a:r>
              <a:rPr lang="en-US" sz="2000" b="1" i="0" u="none" dirty="0">
                <a:solidFill>
                  <a:schemeClr val="dk1"/>
                </a:solidFill>
                <a:latin typeface="Twinkl Cursive Unlooped" panose="02000000000000000000" pitchFamily="2" charset="0"/>
                <a:ea typeface="Comic Sans MS"/>
                <a:cs typeface="Comic Sans MS"/>
                <a:sym typeface="Comic Sans MS"/>
              </a:rPr>
              <a:t>all </a:t>
            </a:r>
            <a:r>
              <a:rPr lang="en-US" sz="2000" i="0" u="none" dirty="0">
                <a:solidFill>
                  <a:schemeClr val="dk1"/>
                </a:solidFill>
                <a:latin typeface="Twinkl Cursive Unlooped" panose="02000000000000000000" pitchFamily="2" charset="0"/>
                <a:ea typeface="Comic Sans MS"/>
                <a:cs typeface="Comic Sans MS"/>
                <a:sym typeface="Comic Sans MS"/>
              </a:rPr>
              <a:t>their belongings. This is very important!</a:t>
            </a:r>
            <a:endParaRPr sz="2000" i="0" u="none" dirty="0">
              <a:solidFill>
                <a:schemeClr val="dk1"/>
              </a:solidFill>
              <a:latin typeface="Twinkl Cursive Unlooped" panose="02000000000000000000" pitchFamily="2" charset="0"/>
              <a:ea typeface="Comic Sans MS"/>
              <a:cs typeface="Comic Sans MS"/>
              <a:sym typeface="Comic Sans MS"/>
            </a:endParaRPr>
          </a:p>
          <a:p>
            <a:pPr marL="457200" lvl="0" indent="0" algn="l" rtl="0">
              <a:lnSpc>
                <a:spcPct val="90000"/>
              </a:lnSpc>
              <a:spcBef>
                <a:spcPts val="0"/>
              </a:spcBef>
              <a:spcAft>
                <a:spcPts val="0"/>
              </a:spcAft>
              <a:buNone/>
            </a:pPr>
            <a:endParaRPr sz="2000"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90000"/>
              </a:lnSpc>
              <a:spcBef>
                <a:spcPts val="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ea typeface="Comic Sans MS"/>
                <a:cs typeface="Comic Sans MS"/>
                <a:sym typeface="Comic Sans MS"/>
              </a:rPr>
              <a:t>If you think your child may need a change of clothes for any reason please either send a named bag to school which can stay on their peg, or put clothes in their book bag.</a:t>
            </a:r>
          </a:p>
          <a:p>
            <a:pPr marL="0" lvl="0" indent="0" algn="l" rtl="0">
              <a:lnSpc>
                <a:spcPct val="90000"/>
              </a:lnSpc>
              <a:spcBef>
                <a:spcPts val="0"/>
              </a:spcBef>
              <a:spcAft>
                <a:spcPts val="0"/>
              </a:spcAft>
              <a:buClr>
                <a:schemeClr val="dk1"/>
              </a:buClr>
              <a:buSzPts val="2000"/>
              <a:buNone/>
            </a:pPr>
            <a:endParaRPr sz="2000"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i="0" u="none" dirty="0">
                <a:solidFill>
                  <a:schemeClr val="dk1"/>
                </a:solidFill>
                <a:latin typeface="Twinkl Cursive Unlooped" panose="02000000000000000000" pitchFamily="2" charset="0"/>
                <a:ea typeface="Comic Sans MS"/>
                <a:cs typeface="Comic Sans MS"/>
                <a:sym typeface="Comic Sans MS"/>
              </a:rPr>
              <a:t>Arrive at school on time at 8:40 so that children feel settled and ready to learn. We always have a busy exciting day planned and need to get started straight away. </a:t>
            </a:r>
            <a:endParaRPr lang="en-US" sz="2000"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endParaRPr lang="en-US" sz="2000" i="0" u="none"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ea typeface="Comic Sans MS"/>
                <a:cs typeface="Comic Sans MS"/>
                <a:sym typeface="Comic Sans MS"/>
              </a:rPr>
              <a:t>If someone other than yourself is collecting your child please email or speak to the class teacher.  If this is on a regular basis please let the class teacher know in September</a:t>
            </a:r>
            <a:r>
              <a:rPr lang="en-US" sz="2000" dirty="0">
                <a:solidFill>
                  <a:schemeClr val="dk1"/>
                </a:solidFill>
                <a:latin typeface="Twinkl Cursive Unlooped Thin" panose="02000000000000000000" pitchFamily="2" charset="0"/>
                <a:ea typeface="Comic Sans MS"/>
                <a:cs typeface="Comic Sans MS"/>
                <a:sym typeface="Comic Sans MS"/>
              </a:rPr>
              <a:t>. </a:t>
            </a:r>
          </a:p>
          <a:p>
            <a:pPr marL="0" lvl="0" indent="0" algn="l" rtl="0">
              <a:lnSpc>
                <a:spcPct val="100000"/>
              </a:lnSpc>
              <a:spcBef>
                <a:spcPts val="400"/>
              </a:spcBef>
              <a:spcAft>
                <a:spcPts val="0"/>
              </a:spcAft>
              <a:buClr>
                <a:schemeClr val="dk1"/>
              </a:buClr>
              <a:buSzPts val="2000"/>
              <a:buNone/>
            </a:pPr>
            <a:endParaRPr lang="en-US" sz="2000" dirty="0">
              <a:solidFill>
                <a:schemeClr val="dk1"/>
              </a:solidFill>
              <a:latin typeface="Twinkl Cursive Unlooped Thin" panose="02000000000000000000" pitchFamily="2" charset="0"/>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sym typeface="Comic Sans MS"/>
              </a:rPr>
              <a:t>Please encourage your child to be independent where possible for example zipping up their own coat or fastening their shoes</a:t>
            </a:r>
            <a:r>
              <a:rPr lang="en-US" sz="2000" dirty="0">
                <a:solidFill>
                  <a:schemeClr val="dk1"/>
                </a:solidFill>
                <a:latin typeface="Twinkl Cursive Unlooped Thin" panose="02000000000000000000" pitchFamily="2" charset="0"/>
                <a:sym typeface="Comic Sans MS"/>
              </a:rPr>
              <a:t>.</a:t>
            </a:r>
            <a:endParaRPr sz="2000"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e0cad77b5e_0_10"/>
          <p:cNvSpPr txBox="1"/>
          <p:nvPr/>
        </p:nvSpPr>
        <p:spPr>
          <a:xfrm>
            <a:off x="142239" y="0"/>
            <a:ext cx="8840301" cy="5186005"/>
          </a:xfrm>
          <a:prstGeom prst="rect">
            <a:avLst/>
          </a:prstGeom>
          <a:noFill/>
          <a:ln>
            <a:noFill/>
          </a:ln>
        </p:spPr>
        <p:txBody>
          <a:bodyPr spcFirstLastPara="1" wrap="square" lIns="91425" tIns="91425" rIns="91425" bIns="91425" anchor="t" anchorCtr="0">
            <a:spAutoFit/>
          </a:bodyPr>
          <a:lstStyle/>
          <a:p>
            <a:pPr marL="0" lvl="0" indent="0" algn="ctr" rtl="0">
              <a:spcBef>
                <a:spcPts val="560"/>
              </a:spcBef>
              <a:spcAft>
                <a:spcPts val="0"/>
              </a:spcAft>
              <a:buNone/>
            </a:pPr>
            <a:r>
              <a:rPr lang="en-US" sz="2800" dirty="0">
                <a:solidFill>
                  <a:schemeClr val="dk1"/>
                </a:solidFill>
              </a:rPr>
              <a:t> </a:t>
            </a:r>
            <a:r>
              <a:rPr lang="en-US" sz="2800" dirty="0">
                <a:solidFill>
                  <a:schemeClr val="dk1"/>
                </a:solidFill>
                <a:latin typeface="Twinkl Cursive Unlooped" panose="02000000000000000000" pitchFamily="2" charset="0"/>
              </a:rPr>
              <a:t>  Teaching Assistants </a:t>
            </a: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r>
              <a:rPr lang="en-US" sz="2800" dirty="0">
                <a:solidFill>
                  <a:schemeClr val="dk1"/>
                </a:solidFill>
                <a:latin typeface="Twinkl Cursive Unlooped" panose="02000000000000000000" pitchFamily="2" charset="0"/>
              </a:rPr>
              <a:t>         </a:t>
            </a: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lvl="0">
              <a:spcBef>
                <a:spcPts val="560"/>
              </a:spcBef>
            </a:pPr>
            <a:r>
              <a:rPr lang="en-US" sz="2800" dirty="0">
                <a:solidFill>
                  <a:schemeClr val="tx1"/>
                </a:solidFill>
                <a:latin typeface="Twinkl Cursive Unlooped" panose="02000000000000000000" pitchFamily="2" charset="0"/>
              </a:rPr>
              <a:t>Class 3 -Miss </a:t>
            </a:r>
            <a:r>
              <a:rPr lang="en-US" sz="2800" dirty="0" err="1">
                <a:solidFill>
                  <a:schemeClr val="tx1"/>
                </a:solidFill>
                <a:latin typeface="Twinkl Cursive Unlooped" panose="02000000000000000000" pitchFamily="2" charset="0"/>
              </a:rPr>
              <a:t>Woodhead</a:t>
            </a:r>
            <a:r>
              <a:rPr lang="en-US" sz="2800" dirty="0">
                <a:solidFill>
                  <a:schemeClr val="tx1"/>
                </a:solidFill>
                <a:latin typeface="Twinkl Cursive Unlooped" panose="02000000000000000000" pitchFamily="2" charset="0"/>
              </a:rPr>
              <a:t>       Class 4 – </a:t>
            </a:r>
            <a:r>
              <a:rPr lang="en-US" sz="2800" dirty="0" err="1">
                <a:solidFill>
                  <a:schemeClr val="tx1"/>
                </a:solidFill>
                <a:latin typeface="Twinkl Cursive Unlooped" panose="02000000000000000000" pitchFamily="2" charset="0"/>
              </a:rPr>
              <a:t>Mrs</a:t>
            </a:r>
            <a:r>
              <a:rPr lang="en-US" sz="2800" dirty="0">
                <a:solidFill>
                  <a:schemeClr val="tx1"/>
                </a:solidFill>
                <a:latin typeface="Twinkl Cursive Unlooped" panose="02000000000000000000" pitchFamily="2" charset="0"/>
              </a:rPr>
              <a:t> Leaf</a:t>
            </a:r>
          </a:p>
          <a:p>
            <a:pPr marL="0" lvl="0" indent="0" algn="l" rtl="0">
              <a:spcBef>
                <a:spcPts val="560"/>
              </a:spcBef>
              <a:spcAft>
                <a:spcPts val="0"/>
              </a:spcAft>
              <a:buNone/>
            </a:pPr>
            <a:endParaRPr lang="en-US" sz="2800" dirty="0">
              <a:solidFill>
                <a:schemeClr val="tx1"/>
              </a:solidFill>
              <a:latin typeface="Twinkl Cursive Unlooped" panose="02000000000000000000" pitchFamily="2" charset="0"/>
            </a:endParaRPr>
          </a:p>
          <a:p>
            <a:pPr marL="0" lvl="0" indent="0" algn="l" rtl="0">
              <a:spcBef>
                <a:spcPts val="560"/>
              </a:spcBef>
              <a:spcAft>
                <a:spcPts val="0"/>
              </a:spcAft>
              <a:buNone/>
            </a:pPr>
            <a:r>
              <a:rPr lang="en-US" sz="2800" dirty="0" err="1">
                <a:solidFill>
                  <a:schemeClr val="tx1"/>
                </a:solidFill>
                <a:latin typeface="Twinkl Cursive Unlooped" panose="02000000000000000000" pitchFamily="2" charset="0"/>
              </a:rPr>
              <a:t>Mrs</a:t>
            </a:r>
            <a:r>
              <a:rPr lang="en-US" sz="2800" dirty="0">
                <a:solidFill>
                  <a:schemeClr val="tx1"/>
                </a:solidFill>
                <a:latin typeface="Twinkl Cursive Unlooped" panose="02000000000000000000" pitchFamily="2" charset="0"/>
              </a:rPr>
              <a:t> Leaf and Miss </a:t>
            </a:r>
            <a:r>
              <a:rPr lang="en-US" sz="2800" dirty="0" err="1">
                <a:solidFill>
                  <a:schemeClr val="tx1"/>
                </a:solidFill>
                <a:latin typeface="Twinkl Cursive Unlooped" panose="02000000000000000000" pitchFamily="2" charset="0"/>
              </a:rPr>
              <a:t>Woodhead</a:t>
            </a:r>
            <a:r>
              <a:rPr lang="en-US" sz="2800" dirty="0">
                <a:solidFill>
                  <a:schemeClr val="tx1"/>
                </a:solidFill>
                <a:latin typeface="Twinkl Cursive Unlooped" panose="02000000000000000000" pitchFamily="2" charset="0"/>
              </a:rPr>
              <a:t> are classroom based teaching assistants.</a:t>
            </a:r>
            <a:endParaRPr dirty="0">
              <a:solidFill>
                <a:schemeClr val="tx1"/>
              </a:solidFill>
              <a:latin typeface="Twinkl Cursive Unlooped" panose="02000000000000000000" pitchFamily="2" charset="0"/>
            </a:endParaRPr>
          </a:p>
        </p:txBody>
      </p:sp>
      <p:pic>
        <p:nvPicPr>
          <p:cNvPr id="77" name="Google Shape;77;ge0cad77b5e_0_10"/>
          <p:cNvPicPr preferRelativeResize="0"/>
          <p:nvPr/>
        </p:nvPicPr>
        <p:blipFill>
          <a:blip r:embed="rId3">
            <a:alphaModFix/>
          </a:blip>
          <a:stretch>
            <a:fillRect/>
          </a:stretch>
        </p:blipFill>
        <p:spPr>
          <a:xfrm>
            <a:off x="5191760" y="1035110"/>
            <a:ext cx="1442704" cy="1950220"/>
          </a:xfrm>
          <a:prstGeom prst="rect">
            <a:avLst/>
          </a:prstGeom>
          <a:noFill/>
          <a:ln>
            <a:noFill/>
          </a:ln>
        </p:spPr>
      </p:pic>
      <p:pic>
        <p:nvPicPr>
          <p:cNvPr id="78" name="Google Shape;78;ge0cad77b5e_0_10"/>
          <p:cNvPicPr preferRelativeResize="0"/>
          <p:nvPr/>
        </p:nvPicPr>
        <p:blipFill>
          <a:blip r:embed="rId4">
            <a:alphaModFix/>
          </a:blip>
          <a:stretch>
            <a:fillRect/>
          </a:stretch>
        </p:blipFill>
        <p:spPr>
          <a:xfrm>
            <a:off x="1245898" y="1035110"/>
            <a:ext cx="1494950" cy="1971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2"/>
          <p:cNvSpPr txBox="1">
            <a:spLocks noGrp="1"/>
          </p:cNvSpPr>
          <p:nvPr>
            <p:ph idx="1"/>
          </p:nvPr>
        </p:nvSpPr>
        <p:spPr>
          <a:xfrm>
            <a:off x="323850" y="322300"/>
            <a:ext cx="8521800" cy="561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omic Sans MS"/>
              <a:buNone/>
            </a:pPr>
            <a:r>
              <a:rPr lang="en-US" sz="2400" dirty="0">
                <a:solidFill>
                  <a:schemeClr val="dk1"/>
                </a:solidFill>
                <a:latin typeface="Twinkl Cursive Unlooped" panose="02000000000000000000" pitchFamily="2" charset="0"/>
                <a:ea typeface="Comic Sans MS"/>
                <a:cs typeface="Comic Sans MS"/>
                <a:sym typeface="Comic Sans MS"/>
              </a:rPr>
              <a:t>We know that there is a lot of information here.  If you have any questions or queries please feel free to email us. </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400" dirty="0">
                <a:solidFill>
                  <a:schemeClr val="dk1"/>
                </a:solidFill>
                <a:latin typeface="Twinkl Cursive Unlooped" panose="02000000000000000000" pitchFamily="2" charset="0"/>
                <a:ea typeface="Comic Sans MS"/>
                <a:cs typeface="Comic Sans MS"/>
                <a:sym typeface="Comic Sans MS"/>
              </a:rPr>
              <a:t>Class 3 -</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400" u="sng" dirty="0">
                <a:solidFill>
                  <a:schemeClr val="hlink"/>
                </a:solidFill>
                <a:latin typeface="Twinkl Cursive Unlooped" panose="02000000000000000000" pitchFamily="2" charset="0"/>
                <a:ea typeface="Comic Sans MS"/>
                <a:cs typeface="Comic Sans MS"/>
                <a:sym typeface="Comic Sans MS"/>
                <a:hlinkClick r:id="rId3"/>
              </a:rPr>
              <a:t>acann@stannington.sheffield.sch.uk</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400" dirty="0">
                <a:solidFill>
                  <a:schemeClr val="dk1"/>
                </a:solidFill>
                <a:latin typeface="Twinkl Cursive Unlooped" panose="02000000000000000000" pitchFamily="2" charset="0"/>
                <a:ea typeface="Comic Sans MS"/>
                <a:cs typeface="Comic Sans MS"/>
                <a:sym typeface="Comic Sans MS"/>
              </a:rPr>
              <a:t>Class 4 -</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400" u="sng" dirty="0">
                <a:solidFill>
                  <a:schemeClr val="hlink"/>
                </a:solidFill>
                <a:latin typeface="Twinkl Cursive Unlooped" panose="02000000000000000000" pitchFamily="2" charset="0"/>
                <a:ea typeface="Comic Sans MS"/>
                <a:cs typeface="Comic Sans MS"/>
                <a:sym typeface="Comic Sans MS"/>
                <a:hlinkClick r:id="rId4"/>
              </a:rPr>
              <a:t>stravis@stannington.sheffield.sch.uk</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ctr" rtl="0">
              <a:lnSpc>
                <a:spcPct val="100000"/>
              </a:lnSpc>
              <a:spcBef>
                <a:spcPts val="0"/>
              </a:spcBef>
              <a:spcAft>
                <a:spcPts val="0"/>
              </a:spcAft>
              <a:buClr>
                <a:schemeClr val="dk1"/>
              </a:buClr>
              <a:buSzPts val="3200"/>
              <a:buFont typeface="Comic Sans MS"/>
              <a:buNone/>
            </a:pPr>
            <a:r>
              <a:rPr lang="en-US" sz="2400" i="0" u="none" dirty="0">
                <a:solidFill>
                  <a:schemeClr val="dk1"/>
                </a:solidFill>
                <a:latin typeface="Twinkl Cursive Unlooped" panose="02000000000000000000" pitchFamily="2" charset="0"/>
                <a:ea typeface="Comic Sans MS"/>
                <a:cs typeface="Comic Sans MS"/>
                <a:sym typeface="Comic Sans MS"/>
              </a:rPr>
              <a:t>          </a:t>
            </a:r>
          </a:p>
          <a:p>
            <a:pPr marL="0" marR="0" lvl="0" indent="0" algn="ctr" rtl="0">
              <a:lnSpc>
                <a:spcPct val="100000"/>
              </a:lnSpc>
              <a:spcBef>
                <a:spcPts val="0"/>
              </a:spcBef>
              <a:spcAft>
                <a:spcPts val="0"/>
              </a:spcAft>
              <a:buClr>
                <a:schemeClr val="dk1"/>
              </a:buClr>
              <a:buSzPts val="3200"/>
              <a:buFont typeface="Comic Sans MS"/>
              <a:buNone/>
            </a:pPr>
            <a:endParaRPr lang="en-US" sz="2400" dirty="0">
              <a:solidFill>
                <a:schemeClr val="dk1"/>
              </a:solidFill>
              <a:latin typeface="Twinkl Cursive Unlooped" panose="02000000000000000000" pitchFamily="2" charset="0"/>
              <a:ea typeface="Comic Sans MS"/>
              <a:cs typeface="Comic Sans MS"/>
              <a:sym typeface="Comic Sans MS"/>
            </a:endParaRPr>
          </a:p>
          <a:p>
            <a:pPr marL="0" marR="0" lvl="0" indent="0" algn="ctr" rtl="0">
              <a:lnSpc>
                <a:spcPct val="100000"/>
              </a:lnSpc>
              <a:spcBef>
                <a:spcPts val="0"/>
              </a:spcBef>
              <a:spcAft>
                <a:spcPts val="0"/>
              </a:spcAft>
              <a:buClr>
                <a:schemeClr val="dk1"/>
              </a:buClr>
              <a:buSzPts val="3200"/>
              <a:buFont typeface="Comic Sans MS"/>
              <a:buNone/>
            </a:pPr>
            <a:r>
              <a:rPr lang="en-US" sz="2400" dirty="0">
                <a:solidFill>
                  <a:srgbClr val="000000"/>
                </a:solidFill>
                <a:latin typeface="Twinkl Cursive Unlooped" panose="02000000000000000000" pitchFamily="2" charset="0"/>
                <a:ea typeface="Comic Sans MS"/>
                <a:cs typeface="Comic Sans MS"/>
                <a:sym typeface="Comic Sans MS"/>
              </a:rPr>
              <a:t>We look forward to working with your children in September!</a:t>
            </a:r>
            <a:endParaRPr sz="2400" dirty="0">
              <a:solidFill>
                <a:srgbClr val="000000"/>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013" y="727444"/>
            <a:ext cx="6978163" cy="5348041"/>
          </a:xfrm>
        </p:spPr>
        <p:txBody>
          <a:bodyPr/>
          <a:lstStyle/>
          <a:p>
            <a:pPr marL="0" indent="0" algn="ctr">
              <a:buNone/>
            </a:pPr>
            <a:r>
              <a:rPr lang="en-GB" sz="2800" dirty="0">
                <a:solidFill>
                  <a:schemeClr val="tx1"/>
                </a:solidFill>
                <a:latin typeface="Twinkl Cursive Unlooped" panose="02000000000000000000" pitchFamily="2" charset="0"/>
              </a:rPr>
              <a:t>The aim of this PowerPoint is to provide you with as much information as we can about Year 1. We know that many of you will have no experience of what happens in Year 1 and what the children will be doing.</a:t>
            </a:r>
          </a:p>
          <a:p>
            <a:pPr marL="0" indent="0" algn="ctr">
              <a:buNone/>
            </a:pPr>
            <a:r>
              <a:rPr lang="en-GB" sz="2800" dirty="0">
                <a:solidFill>
                  <a:schemeClr val="tx1"/>
                </a:solidFill>
                <a:latin typeface="Twinkl Cursive Unlooped" panose="02000000000000000000" pitchFamily="2" charset="0"/>
              </a:rPr>
              <a:t>  </a:t>
            </a:r>
          </a:p>
          <a:p>
            <a:pPr marL="0" indent="0" algn="ctr">
              <a:buNone/>
            </a:pPr>
            <a:r>
              <a:rPr lang="en-GB" sz="2800" dirty="0">
                <a:solidFill>
                  <a:schemeClr val="tx1"/>
                </a:solidFill>
                <a:latin typeface="Twinkl Cursive Unlooped" panose="02000000000000000000" pitchFamily="2" charset="0"/>
              </a:rPr>
              <a:t>On Thursday 5</a:t>
            </a:r>
            <a:r>
              <a:rPr lang="en-GB" sz="2800" baseline="30000" dirty="0">
                <a:solidFill>
                  <a:schemeClr val="tx1"/>
                </a:solidFill>
                <a:latin typeface="Twinkl Cursive Unlooped" panose="02000000000000000000" pitchFamily="2" charset="0"/>
              </a:rPr>
              <a:t>th </a:t>
            </a:r>
            <a:r>
              <a:rPr lang="en-GB" sz="2800" dirty="0">
                <a:solidFill>
                  <a:schemeClr val="tx1"/>
                </a:solidFill>
                <a:latin typeface="Twinkl Cursive Unlooped" panose="02000000000000000000" pitchFamily="2" charset="0"/>
              </a:rPr>
              <a:t>and Monday 9</a:t>
            </a:r>
            <a:r>
              <a:rPr lang="en-GB" sz="2800" baseline="30000" dirty="0">
                <a:solidFill>
                  <a:schemeClr val="tx1"/>
                </a:solidFill>
                <a:latin typeface="Twinkl Cursive Unlooped" panose="02000000000000000000" pitchFamily="2" charset="0"/>
              </a:rPr>
              <a:t>th</a:t>
            </a:r>
            <a:r>
              <a:rPr lang="en-GB" sz="2800" dirty="0">
                <a:solidFill>
                  <a:schemeClr val="tx1"/>
                </a:solidFill>
                <a:latin typeface="Twinkl Cursive Unlooped" panose="02000000000000000000" pitchFamily="2" charset="0"/>
              </a:rPr>
              <a:t> September after school there will be an opportunity to come into classes after school.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1082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8867d082d9_0_5"/>
          <p:cNvSpPr txBox="1">
            <a:spLocks noGrp="1"/>
          </p:cNvSpPr>
          <p:nvPr>
            <p:ph type="title"/>
          </p:nvPr>
        </p:nvSpPr>
        <p:spPr>
          <a:xfrm>
            <a:off x="685800" y="152400"/>
            <a:ext cx="6870600" cy="814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75000"/>
                  </a:schemeClr>
                </a:solidFill>
                <a:latin typeface="Twinkl Cursive Unlooped" panose="02000000000000000000" pitchFamily="2" charset="0"/>
                <a:sym typeface="Arial"/>
              </a:rPr>
              <a:t>A Typical Day</a:t>
            </a:r>
            <a:endParaRPr dirty="0">
              <a:solidFill>
                <a:schemeClr val="accent2">
                  <a:lumMod val="75000"/>
                </a:schemeClr>
              </a:solidFill>
              <a:latin typeface="Twinkl Cursive Unlooped" panose="02000000000000000000" pitchFamily="2" charset="0"/>
              <a:sym typeface="Arial"/>
            </a:endParaRPr>
          </a:p>
        </p:txBody>
      </p:sp>
      <p:sp>
        <p:nvSpPr>
          <p:cNvPr id="84" name="Google Shape;84;g8867d082d9_0_5"/>
          <p:cNvSpPr txBox="1">
            <a:spLocks noGrp="1"/>
          </p:cNvSpPr>
          <p:nvPr>
            <p:ph idx="1"/>
          </p:nvPr>
        </p:nvSpPr>
        <p:spPr>
          <a:xfrm>
            <a:off x="685800" y="1092275"/>
            <a:ext cx="7696200" cy="439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US" sz="2800" dirty="0">
                <a:solidFill>
                  <a:srgbClr val="000000"/>
                </a:solidFill>
                <a:latin typeface="Twinkl Cursive Unlooped" panose="02000000000000000000" pitchFamily="2" charset="0"/>
                <a:ea typeface="Comic Sans MS"/>
                <a:cs typeface="Comic Sans MS"/>
                <a:sym typeface="Comic Sans MS"/>
              </a:rPr>
              <a:t>Children will have access to some continuous provision, for the first half term. The following slides explain what a typical day in Year 1 looks like and we aim to work towards this as the children come in to school.  </a:t>
            </a:r>
          </a:p>
          <a:p>
            <a:pPr marL="0" lvl="0" indent="0" algn="l" rtl="0">
              <a:lnSpc>
                <a:spcPct val="115000"/>
              </a:lnSpc>
              <a:spcBef>
                <a:spcPts val="360"/>
              </a:spcBef>
              <a:spcAft>
                <a:spcPts val="0"/>
              </a:spcAft>
              <a:buSzPts val="1800"/>
              <a:buNone/>
            </a:pPr>
            <a:endParaRPr lang="en-US" sz="28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800" dirty="0">
                <a:solidFill>
                  <a:srgbClr val="000000"/>
                </a:solidFill>
                <a:latin typeface="Twinkl Cursive Unlooped" panose="02000000000000000000" pitchFamily="2" charset="0"/>
                <a:ea typeface="Comic Sans MS"/>
                <a:cs typeface="Comic Sans MS"/>
                <a:sym typeface="Comic Sans MS"/>
              </a:rPr>
              <a:t>The school day starts at 8:50 and finishes at 3:20. The children will need to arrive and line up on the playground outside the mobile classrooms from </a:t>
            </a:r>
            <a:r>
              <a:rPr lang="en-US" sz="2800" dirty="0">
                <a:solidFill>
                  <a:schemeClr val="tx1"/>
                </a:solidFill>
                <a:latin typeface="Twinkl Cursive Unlooped" panose="02000000000000000000" pitchFamily="2" charset="0"/>
                <a:ea typeface="Comic Sans MS"/>
                <a:cs typeface="Comic Sans MS"/>
                <a:sym typeface="Comic Sans MS"/>
              </a:rPr>
              <a:t>8.40am please</a:t>
            </a:r>
            <a:r>
              <a:rPr lang="en-US" sz="3100" dirty="0">
                <a:solidFill>
                  <a:schemeClr val="tx1"/>
                </a:solidFill>
                <a:latin typeface="Twinkl Cursive Unlooped" panose="02000000000000000000" pitchFamily="2" charset="0"/>
                <a:ea typeface="Comic Sans MS"/>
                <a:cs typeface="Comic Sans MS"/>
                <a:sym typeface="Comic Sans MS"/>
              </a:rPr>
              <a:t>. </a:t>
            </a:r>
          </a:p>
          <a:p>
            <a:pPr marL="0" lvl="0" indent="0" algn="l" rtl="0">
              <a:lnSpc>
                <a:spcPct val="115000"/>
              </a:lnSpc>
              <a:spcBef>
                <a:spcPts val="360"/>
              </a:spcBef>
              <a:spcAft>
                <a:spcPts val="0"/>
              </a:spcAft>
              <a:buSzPts val="1800"/>
              <a:buNone/>
            </a:pPr>
            <a:endParaRPr lang="en-US" dirty="0">
              <a:solidFill>
                <a:schemeClr val="tx1"/>
              </a:solidFill>
              <a:highlight>
                <a:srgbClr val="FFFF00"/>
              </a:highlight>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lang="en-US" dirty="0">
              <a:solidFill>
                <a:srgbClr val="000000"/>
              </a:solidFill>
              <a:highlight>
                <a:srgbClr val="FFFF00"/>
              </a:highlight>
              <a:latin typeface="Twinkl Cursive Unlooped Thin" panose="02000000000000000000" pitchFamily="2" charset="0"/>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idx="1"/>
          </p:nvPr>
        </p:nvSpPr>
        <p:spPr>
          <a:xfrm>
            <a:off x="523037" y="499837"/>
            <a:ext cx="7776901" cy="50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0"/>
              <a:buFont typeface="Comic Sans MS"/>
              <a:buNone/>
            </a:pPr>
            <a:r>
              <a:rPr lang="en-US" sz="3000" i="0" u="sng" dirty="0">
                <a:solidFill>
                  <a:schemeClr val="dk1"/>
                </a:solidFill>
                <a:latin typeface="Twinkl Cursive Unlooped" panose="02000000000000000000" pitchFamily="2" charset="0"/>
                <a:ea typeface="Comic Sans MS"/>
                <a:cs typeface="Comic Sans MS"/>
                <a:sym typeface="Comic Sans MS"/>
              </a:rPr>
              <a:t>Mornings</a:t>
            </a:r>
            <a:endParaRPr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Morning Wor</a:t>
            </a:r>
            <a:r>
              <a:rPr lang="en-US" sz="2600" dirty="0">
                <a:solidFill>
                  <a:schemeClr val="dk1"/>
                </a:solidFill>
                <a:latin typeface="Twinkl Cursive Unlooped" panose="02000000000000000000" pitchFamily="2" charset="0"/>
                <a:ea typeface="Comic Sans MS"/>
                <a:cs typeface="Comic Sans MS"/>
                <a:sym typeface="Comic Sans MS"/>
              </a:rPr>
              <a:t>k - short simple task as the children come in. </a:t>
            </a:r>
            <a:endParaRPr sz="26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Literacy- small group work</a:t>
            </a:r>
            <a:endParaRPr sz="26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Numeracy- small group work</a:t>
            </a:r>
            <a:endParaRPr sz="26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Phonics  - Daily</a:t>
            </a:r>
          </a:p>
          <a:p>
            <a:pPr marL="0" lvl="0" indent="0" algn="l" rtl="0">
              <a:lnSpc>
                <a:spcPct val="100000"/>
              </a:lnSpc>
              <a:spcBef>
                <a:spcPts val="600"/>
              </a:spcBef>
              <a:spcAft>
                <a:spcPts val="0"/>
              </a:spcAft>
              <a:buClr>
                <a:schemeClr val="dk1"/>
              </a:buClr>
              <a:buSzPts val="3000"/>
              <a:buNone/>
            </a:pPr>
            <a:endParaRPr lang="en-GB" sz="2600" b="0" i="0" u="none" dirty="0">
              <a:solidFill>
                <a:schemeClr val="dk1"/>
              </a:solidFill>
              <a:latin typeface="Twinkl Cursive Unlooped" panose="02000000000000000000" pitchFamily="2" charset="0"/>
              <a:ea typeface="Comic Sans MS"/>
              <a:cs typeface="Comic Sans MS"/>
              <a:sym typeface="Comic Sans MS"/>
            </a:endParaRPr>
          </a:p>
          <a:p>
            <a:pPr marL="342900" lvl="0" indent="-152400" algn="ctr" rtl="0">
              <a:lnSpc>
                <a:spcPct val="115000"/>
              </a:lnSpc>
              <a:spcBef>
                <a:spcPts val="600"/>
              </a:spcBef>
              <a:spcAft>
                <a:spcPts val="0"/>
              </a:spcAft>
              <a:buClr>
                <a:schemeClr val="dk1"/>
              </a:buClr>
              <a:buSzPts val="3000"/>
              <a:buFont typeface="Comic Sans MS"/>
              <a:buNone/>
            </a:pPr>
            <a:r>
              <a:rPr lang="en-GB" sz="2800" dirty="0">
                <a:solidFill>
                  <a:schemeClr val="dk1"/>
                </a:solidFill>
                <a:latin typeface="Twinkl Cursive Unlooped" panose="02000000000000000000" pitchFamily="2" charset="0"/>
                <a:ea typeface="Comic Sans MS"/>
                <a:cs typeface="Comic Sans MS"/>
                <a:sym typeface="Comic Sans MS"/>
              </a:rPr>
              <a:t>It is important that you arrive on time for the doors opening at 8:40. The morning work allows children to settle in and for staff to check in with the children as well as complete the dinner register and travel tracker.</a:t>
            </a:r>
            <a:endParaRPr sz="2800" b="0" i="0" u="none" dirty="0">
              <a:solidFill>
                <a:schemeClr val="dk1"/>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idx="1"/>
          </p:nvPr>
        </p:nvSpPr>
        <p:spPr>
          <a:xfrm>
            <a:off x="330025" y="335224"/>
            <a:ext cx="6762900" cy="516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Font typeface="Comic Sans MS"/>
              <a:buNone/>
            </a:pPr>
            <a:r>
              <a:rPr lang="en-US" sz="2600" i="0" u="sng" dirty="0">
                <a:solidFill>
                  <a:schemeClr val="dk1"/>
                </a:solidFill>
                <a:latin typeface="Twinkl Cursive Unlooped" panose="02000000000000000000" pitchFamily="2" charset="0"/>
                <a:ea typeface="Comic Sans MS"/>
                <a:cs typeface="Comic Sans MS"/>
                <a:sym typeface="Comic Sans MS"/>
              </a:rPr>
              <a:t>Afternoons</a:t>
            </a:r>
            <a:endParaRPr sz="3600" dirty="0">
              <a:latin typeface="Twinkl Cursive Unlooped" panose="02000000000000000000" pitchFamily="2" charset="0"/>
              <a:ea typeface="Comic Sans MS"/>
              <a:cs typeface="Comic Sans MS"/>
              <a:sym typeface="Comic Sans MS"/>
            </a:endParaRPr>
          </a:p>
          <a:p>
            <a:pPr marL="0" indent="0">
              <a:spcBef>
                <a:spcPts val="440"/>
              </a:spcBef>
              <a:buClr>
                <a:schemeClr val="dk1"/>
              </a:buClr>
              <a:buSzPts val="2600"/>
              <a:buFont typeface="Comic Sans MS"/>
              <a:buChar char="•"/>
            </a:pPr>
            <a:r>
              <a:rPr lang="en-US" sz="2600" dirty="0">
                <a:solidFill>
                  <a:schemeClr val="dk1"/>
                </a:solidFill>
                <a:latin typeface="Twinkl Cursive Unlooped" panose="02000000000000000000" pitchFamily="2" charset="0"/>
                <a:ea typeface="Comic Sans MS"/>
                <a:cs typeface="Comic Sans MS"/>
                <a:sym typeface="Comic Sans MS"/>
              </a:rPr>
              <a:t>Shared Reading </a:t>
            </a:r>
          </a:p>
          <a:p>
            <a:pPr marL="0" indent="0">
              <a:spcBef>
                <a:spcPts val="440"/>
              </a:spcBef>
              <a:buClr>
                <a:schemeClr val="dk1"/>
              </a:buClr>
              <a:buSzPts val="2600"/>
              <a:buFont typeface="Comic Sans MS"/>
              <a:buChar char="•"/>
            </a:pPr>
            <a:r>
              <a:rPr lang="en-US" sz="2600" dirty="0">
                <a:solidFill>
                  <a:schemeClr val="dk1"/>
                </a:solidFill>
                <a:latin typeface="Twinkl Cursive Unlooped" panose="02000000000000000000" pitchFamily="2" charset="0"/>
                <a:ea typeface="Comic Sans MS"/>
                <a:cs typeface="Comic Sans MS"/>
                <a:sym typeface="Comic Sans MS"/>
              </a:rPr>
              <a:t>Reading 1:1 or in small groups</a:t>
            </a:r>
            <a:endParaRPr sz="2600" i="0" u="none"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Handwriting </a:t>
            </a:r>
          </a:p>
          <a:p>
            <a:pPr marL="0" lvl="0" indent="0" algn="l" rtl="0">
              <a:lnSpc>
                <a:spcPct val="100000"/>
              </a:lnSpc>
              <a:spcBef>
                <a:spcPts val="440"/>
              </a:spcBef>
              <a:spcAft>
                <a:spcPts val="0"/>
              </a:spcAft>
              <a:buClr>
                <a:schemeClr val="dk1"/>
              </a:buClr>
              <a:buSzPts val="2600"/>
              <a:buFont typeface="Comic Sans MS"/>
              <a:buChar char="•"/>
            </a:pPr>
            <a:r>
              <a:rPr lang="en-US" sz="2600" dirty="0" err="1">
                <a:solidFill>
                  <a:schemeClr val="tx1"/>
                </a:solidFill>
                <a:latin typeface="Twinkl Cursive Unlooped" panose="02000000000000000000" pitchFamily="2" charset="0"/>
                <a:ea typeface="Comic Sans MS"/>
                <a:cs typeface="Comic Sans MS"/>
                <a:sym typeface="Comic Sans MS"/>
              </a:rPr>
              <a:t>Maths</a:t>
            </a:r>
            <a:r>
              <a:rPr lang="en-US" sz="2600" dirty="0">
                <a:solidFill>
                  <a:schemeClr val="tx1"/>
                </a:solidFill>
                <a:latin typeface="Twinkl Cursive Unlooped" panose="02000000000000000000" pitchFamily="2" charset="0"/>
                <a:ea typeface="Comic Sans MS"/>
                <a:cs typeface="Comic Sans MS"/>
                <a:sym typeface="Comic Sans MS"/>
              </a:rPr>
              <a:t> Facts session</a:t>
            </a:r>
            <a:endParaRPr lang="en-US" sz="2600" i="0" u="none"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Topic Work –   </a:t>
            </a:r>
            <a:endParaRPr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None/>
            </a:pPr>
            <a:r>
              <a:rPr lang="en-US" sz="2600" dirty="0">
                <a:solidFill>
                  <a:schemeClr val="dk1"/>
                </a:solidFill>
                <a:latin typeface="Twinkl Cursive Unlooped" panose="02000000000000000000" pitchFamily="2" charset="0"/>
                <a:ea typeface="Comic Sans MS"/>
                <a:cs typeface="Comic Sans MS"/>
                <a:sym typeface="Comic Sans MS"/>
              </a:rPr>
              <a:t>  </a:t>
            </a:r>
            <a:r>
              <a:rPr lang="en-US" sz="2600" i="0" u="none" dirty="0">
                <a:solidFill>
                  <a:schemeClr val="dk1"/>
                </a:solidFill>
                <a:latin typeface="Twinkl Cursive Unlooped" panose="02000000000000000000" pitchFamily="2" charset="0"/>
                <a:ea typeface="Comic Sans MS"/>
                <a:cs typeface="Comic Sans MS"/>
                <a:sym typeface="Comic Sans MS"/>
              </a:rPr>
              <a:t>History/Geography/Art/D&amp;T</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Science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PSHE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RE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PE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Music/Singing </a:t>
            </a:r>
            <a:endParaRPr sz="2600" i="0" u="none"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Computing</a:t>
            </a:r>
          </a:p>
          <a:p>
            <a:pPr marL="0" lvl="0" indent="0" algn="l" rtl="0">
              <a:lnSpc>
                <a:spcPct val="100000"/>
              </a:lnSpc>
              <a:spcBef>
                <a:spcPts val="480"/>
              </a:spcBef>
              <a:spcAft>
                <a:spcPts val="0"/>
              </a:spcAft>
              <a:buClr>
                <a:schemeClr val="dk1"/>
              </a:buClr>
              <a:buSzPts val="2400"/>
              <a:buFont typeface="Comic Sans MS"/>
              <a:buNone/>
            </a:pPr>
            <a:r>
              <a:rPr lang="en-US" sz="2400" b="1" i="0" u="none" dirty="0">
                <a:solidFill>
                  <a:schemeClr val="dk1"/>
                </a:solidFill>
                <a:latin typeface="Twinkl Cursive Unlooped" panose="02000000000000000000" pitchFamily="2" charset="0"/>
                <a:ea typeface="Comic Sans MS"/>
                <a:cs typeface="Comic Sans MS"/>
                <a:sym typeface="Comic Sans MS"/>
              </a:rPr>
              <a:t> </a:t>
            </a:r>
            <a:endParaRPr dirty="0">
              <a:latin typeface="Twinkl Cursive Unlooped" panose="020000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684212" y="-242887"/>
            <a:ext cx="6870700" cy="12239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sz="4800" b="0" i="0" u="sng" dirty="0">
                <a:solidFill>
                  <a:schemeClr val="accent2">
                    <a:lumMod val="75000"/>
                  </a:schemeClr>
                </a:solidFill>
                <a:latin typeface="Twinkl Cursive Unlooped" panose="02000000000000000000" pitchFamily="2" charset="0"/>
                <a:ea typeface="Comic Sans MS"/>
                <a:cs typeface="Comic Sans MS"/>
                <a:sym typeface="Comic Sans MS"/>
              </a:rPr>
              <a:t>Morning Routines</a:t>
            </a:r>
            <a:endParaRPr dirty="0">
              <a:solidFill>
                <a:schemeClr val="accent2">
                  <a:lumMod val="75000"/>
                </a:schemeClr>
              </a:solidFill>
              <a:latin typeface="Twinkl Cursive Unlooped" panose="02000000000000000000" pitchFamily="2" charset="0"/>
            </a:endParaRPr>
          </a:p>
        </p:txBody>
      </p:sp>
      <p:sp>
        <p:nvSpPr>
          <p:cNvPr id="100" name="Google Shape;100;p5"/>
          <p:cNvSpPr txBox="1">
            <a:spLocks noGrp="1"/>
          </p:cNvSpPr>
          <p:nvPr>
            <p:ph idx="1"/>
          </p:nvPr>
        </p:nvSpPr>
        <p:spPr>
          <a:xfrm>
            <a:off x="250825" y="981074"/>
            <a:ext cx="8131175" cy="54603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dirty="0">
              <a:latin typeface="Twinkl Cursive Unlooped" panose="02000000000000000000" pitchFamily="2" charset="0"/>
            </a:endParaRPr>
          </a:p>
          <a:p>
            <a:pPr marL="285750" indent="-285750">
              <a:lnSpc>
                <a:spcPct val="100000"/>
              </a:lnSpc>
              <a:spcBef>
                <a:spcPts val="0"/>
              </a:spcBef>
            </a:pPr>
            <a:r>
              <a:rPr lang="en-US" sz="2400" dirty="0">
                <a:solidFill>
                  <a:schemeClr val="dk1"/>
                </a:solidFill>
                <a:latin typeface="Twinkl Cursive Unlooped" panose="02000000000000000000" pitchFamily="2" charset="0"/>
                <a:ea typeface="Comic Sans MS"/>
                <a:cs typeface="Comic Sans MS"/>
                <a:sym typeface="Comic Sans MS"/>
              </a:rPr>
              <a:t>Children will need their book bag and water bottle every day.</a:t>
            </a:r>
            <a:endParaRPr sz="2400" dirty="0">
              <a:solidFill>
                <a:schemeClr val="dk1"/>
              </a:solidFill>
              <a:latin typeface="Twinkl Cursive Unlooped" panose="02000000000000000000" pitchFamily="2" charset="0"/>
              <a:ea typeface="Comic Sans MS"/>
              <a:cs typeface="Comic Sans MS"/>
              <a:sym typeface="Comic Sans MS"/>
            </a:endParaRPr>
          </a:p>
          <a:p>
            <a:pPr marL="285750" indent="-285750">
              <a:lnSpc>
                <a:spcPct val="100000"/>
              </a:lnSpc>
              <a:spcBef>
                <a:spcPts val="0"/>
              </a:spcBef>
            </a:pPr>
            <a:r>
              <a:rPr lang="en-US" sz="2400" dirty="0">
                <a:solidFill>
                  <a:schemeClr val="dk1"/>
                </a:solidFill>
                <a:latin typeface="Twinkl Cursive Unlooped" panose="02000000000000000000" pitchFamily="2" charset="0"/>
                <a:ea typeface="Comic Sans MS"/>
                <a:cs typeface="Comic Sans MS"/>
                <a:sym typeface="Comic Sans MS"/>
              </a:rPr>
              <a:t>Children will be greeted outside by their class teacher and enter the mobile where the Teaching Assistant will be inside to greet them.</a:t>
            </a:r>
          </a:p>
          <a:p>
            <a:pPr marL="285750" indent="-285750">
              <a:lnSpc>
                <a:spcPct val="100000"/>
              </a:lnSpc>
              <a:spcBef>
                <a:spcPts val="0"/>
              </a:spcBef>
            </a:pPr>
            <a:r>
              <a:rPr lang="en-US" sz="2400" i="0" u="none" dirty="0">
                <a:solidFill>
                  <a:schemeClr val="dk1"/>
                </a:solidFill>
                <a:latin typeface="Twinkl Cursive Unlooped" panose="02000000000000000000" pitchFamily="2" charset="0"/>
                <a:ea typeface="Comic Sans MS"/>
                <a:cs typeface="Comic Sans MS"/>
                <a:sym typeface="Comic Sans MS"/>
              </a:rPr>
              <a:t>There will be a morning work activity for the children to do as they come in</a:t>
            </a:r>
            <a:r>
              <a:rPr lang="en-US" sz="2400" dirty="0">
                <a:solidFill>
                  <a:schemeClr val="dk1"/>
                </a:solidFill>
                <a:latin typeface="Twinkl Cursive Unlooped" panose="02000000000000000000" pitchFamily="2" charset="0"/>
                <a:ea typeface="Comic Sans MS"/>
                <a:cs typeface="Comic Sans MS"/>
                <a:sym typeface="Comic Sans MS"/>
              </a:rPr>
              <a:t>. </a:t>
            </a:r>
            <a:endParaRPr sz="2400" dirty="0">
              <a:solidFill>
                <a:schemeClr val="dk1"/>
              </a:solidFill>
              <a:latin typeface="Twinkl Cursive Unlooped" panose="02000000000000000000" pitchFamily="2" charset="0"/>
              <a:ea typeface="Comic Sans MS"/>
              <a:cs typeface="Comic Sans MS"/>
              <a:sym typeface="Comic Sans MS"/>
            </a:endParaRPr>
          </a:p>
          <a:p>
            <a:pPr marL="342900" lvl="0" indent="-228600" algn="l" rtl="0">
              <a:lnSpc>
                <a:spcPct val="100000"/>
              </a:lnSpc>
              <a:spcBef>
                <a:spcPts val="360"/>
              </a:spcBef>
              <a:spcAft>
                <a:spcPts val="0"/>
              </a:spcAft>
              <a:buClr>
                <a:schemeClr val="dk1"/>
              </a:buClr>
              <a:buSzPts val="1800"/>
              <a:buFont typeface="Comic Sans MS"/>
              <a:buNone/>
            </a:pP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360"/>
              </a:spcBef>
              <a:spcAft>
                <a:spcPts val="0"/>
              </a:spcAft>
              <a:buClr>
                <a:schemeClr val="dk1"/>
              </a:buClr>
              <a:buSzPts val="1800"/>
              <a:buNone/>
            </a:pPr>
            <a:r>
              <a:rPr lang="en-US" sz="2400" dirty="0">
                <a:solidFill>
                  <a:schemeClr val="dk1"/>
                </a:solidFill>
                <a:latin typeface="Twinkl Cursive Unlooped" panose="02000000000000000000" pitchFamily="2" charset="0"/>
                <a:ea typeface="Comic Sans MS"/>
                <a:cs typeface="Comic Sans MS"/>
                <a:sym typeface="Comic Sans MS"/>
              </a:rPr>
              <a:t>We want the children to be as happy and independent as possible. Please send your child in Velcro shoes / trainers if they cannot tie laces and ensure they are able to put on and fasten up their own coat. Obviously we are here to help if needed but it is easier and better for the children if they can do these things themselves. </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360"/>
              </a:spcBef>
              <a:spcAft>
                <a:spcPts val="0"/>
              </a:spcAft>
              <a:buSzPts val="1800"/>
              <a:buNone/>
            </a:pPr>
            <a:endParaRPr sz="1800" dirty="0"/>
          </a:p>
          <a:p>
            <a:pPr marL="342900" lvl="0" indent="0" algn="l" rtl="0">
              <a:lnSpc>
                <a:spcPct val="100000"/>
              </a:lnSpc>
              <a:spcBef>
                <a:spcPts val="360"/>
              </a:spcBef>
              <a:spcAft>
                <a:spcPts val="0"/>
              </a:spcAft>
              <a:buSzPts val="18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txBox="1">
            <a:spLocks noGrp="1"/>
          </p:cNvSpPr>
          <p:nvPr>
            <p:ph idx="1"/>
          </p:nvPr>
        </p:nvSpPr>
        <p:spPr>
          <a:xfrm>
            <a:off x="457200" y="1600200"/>
            <a:ext cx="2763837"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US" sz="1800" b="1" i="0" u="none" strike="noStrike" cap="none" dirty="0">
                <a:solidFill>
                  <a:schemeClr val="dk1"/>
                </a:solidFill>
                <a:latin typeface="Arial"/>
                <a:ea typeface="Arial"/>
                <a:cs typeface="Arial"/>
                <a:sym typeface="Arial"/>
              </a:rPr>
              <a:t>Autumn Term </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Number and Place Value </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(within 10)</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Addition and Subtraction</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 (within 10)</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Shape</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342900" marR="0" lvl="0" indent="-139700" algn="l" rtl="0">
              <a:lnSpc>
                <a:spcPct val="115000"/>
              </a:lnSpc>
              <a:spcBef>
                <a:spcPts val="640"/>
              </a:spcBef>
              <a:spcAft>
                <a:spcPts val="0"/>
              </a:spcAft>
              <a:buClr>
                <a:schemeClr val="dk1"/>
              </a:buClr>
              <a:buSzPts val="3200"/>
              <a:buFont typeface="Comic Sans MS"/>
              <a:buNone/>
            </a:pPr>
            <a:endParaRPr sz="3200" b="0" i="0" u="none" dirty="0">
              <a:solidFill>
                <a:srgbClr val="FF6600"/>
              </a:solidFill>
              <a:latin typeface="Comic Sans MS"/>
              <a:ea typeface="Comic Sans MS"/>
              <a:cs typeface="Comic Sans MS"/>
              <a:sym typeface="Comic Sans MS"/>
            </a:endParaRPr>
          </a:p>
        </p:txBody>
      </p:sp>
      <p:sp>
        <p:nvSpPr>
          <p:cNvPr id="107" name="Google Shape;107;p6"/>
          <p:cNvSpPr txBox="1"/>
          <p:nvPr/>
        </p:nvSpPr>
        <p:spPr>
          <a:xfrm>
            <a:off x="3149600" y="1587500"/>
            <a:ext cx="2763837"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US" sz="1800" b="1" i="0" u="none" strike="noStrike" cap="none" dirty="0">
                <a:solidFill>
                  <a:schemeClr val="dk1"/>
                </a:solidFill>
                <a:latin typeface="Arial"/>
                <a:ea typeface="Arial"/>
                <a:cs typeface="Arial"/>
                <a:sym typeface="Arial"/>
              </a:rPr>
              <a:t>Spring Term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lvl="0" algn="ctr">
              <a:spcBef>
                <a:spcPts val="360"/>
              </a:spcBef>
              <a:buClr>
                <a:schemeClr val="dk1"/>
              </a:buClr>
              <a:buSzPts val="1800"/>
            </a:pPr>
            <a:r>
              <a:rPr lang="en-GB" sz="1800" dirty="0">
                <a:solidFill>
                  <a:schemeClr val="dk1"/>
                </a:solidFill>
              </a:rPr>
              <a:t>Number and Place Value </a:t>
            </a:r>
            <a:endParaRPr lang="en-GB" sz="1800" dirty="0"/>
          </a:p>
          <a:p>
            <a:pPr lvl="0" algn="ctr">
              <a:spcBef>
                <a:spcPts val="360"/>
              </a:spcBef>
              <a:buClr>
                <a:schemeClr val="dk1"/>
              </a:buClr>
              <a:buSzPts val="1800"/>
            </a:pPr>
            <a:r>
              <a:rPr lang="en-GB" sz="1800" dirty="0">
                <a:solidFill>
                  <a:schemeClr val="dk1"/>
                </a:solidFill>
              </a:rPr>
              <a:t>(within 20)</a:t>
            </a:r>
          </a:p>
          <a:p>
            <a:pPr lvl="0" algn="ctr">
              <a:spcBef>
                <a:spcPts val="360"/>
              </a:spcBef>
              <a:buClr>
                <a:schemeClr val="dk1"/>
              </a:buClr>
              <a:buSzPts val="1800"/>
            </a:pPr>
            <a:endParaRPr lang="en-GB" sz="1800" dirty="0"/>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Addition and Subtraction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 (within 20)</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lvl="0" algn="ctr">
              <a:spcBef>
                <a:spcPts val="360"/>
              </a:spcBef>
              <a:buClr>
                <a:schemeClr val="dk1"/>
              </a:buClr>
              <a:buSzPts val="1800"/>
            </a:pPr>
            <a:r>
              <a:rPr lang="en-GB" sz="1800" dirty="0">
                <a:solidFill>
                  <a:schemeClr val="dk1"/>
                </a:solidFill>
              </a:rPr>
              <a:t>Number and </a:t>
            </a:r>
            <a:r>
              <a:rPr lang="en-US" sz="1800" b="0" i="0" u="none" strike="noStrike" cap="none" dirty="0">
                <a:solidFill>
                  <a:schemeClr val="dk1"/>
                </a:solidFill>
                <a:latin typeface="Arial"/>
                <a:ea typeface="Arial"/>
                <a:cs typeface="Arial"/>
                <a:sym typeface="Arial"/>
              </a:rPr>
              <a:t>Place Value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(within 50)</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Length and Height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Capacity and Volume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p:txBody>
      </p:sp>
      <p:sp>
        <p:nvSpPr>
          <p:cNvPr id="108" name="Google Shape;108;p6"/>
          <p:cNvSpPr txBox="1"/>
          <p:nvPr/>
        </p:nvSpPr>
        <p:spPr>
          <a:xfrm>
            <a:off x="6026150" y="1592262"/>
            <a:ext cx="2765425"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1800"/>
              <a:buFont typeface="Comic Sans MS"/>
              <a:buNone/>
            </a:pPr>
            <a:r>
              <a:rPr lang="en-US" sz="1800" b="1" i="0" u="none" strike="noStrike" cap="none" dirty="0">
                <a:solidFill>
                  <a:schemeClr val="dk1"/>
                </a:solidFill>
                <a:latin typeface="Arial"/>
                <a:ea typeface="Arial"/>
                <a:cs typeface="Arial"/>
                <a:sym typeface="Arial"/>
              </a:rPr>
              <a:t>Summer Term </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Mass and Weight </a:t>
            </a:r>
          </a:p>
          <a:p>
            <a:pPr marL="0" marR="0" lvl="0" indent="0" algn="ctr" rtl="0">
              <a:lnSpc>
                <a:spcPct val="80000"/>
              </a:lnSpc>
              <a:spcBef>
                <a:spcPts val="360"/>
              </a:spcBef>
              <a:spcAft>
                <a:spcPts val="0"/>
              </a:spcAft>
              <a:buClr>
                <a:schemeClr val="dk1"/>
              </a:buClr>
              <a:buSzPts val="1800"/>
              <a:buFont typeface="Comic Sans MS"/>
              <a:buNone/>
            </a:pPr>
            <a:endParaRPr lang="en-US" sz="1800" dirty="0">
              <a:solidFill>
                <a:schemeClr val="dk1"/>
              </a:solidFil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Multiplication </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and Division</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algn="ctr">
              <a:lnSpc>
                <a:spcPct val="80000"/>
              </a:lnSpc>
              <a:spcBef>
                <a:spcPts val="360"/>
              </a:spcBef>
              <a:buClr>
                <a:schemeClr val="dk1"/>
              </a:buClr>
              <a:buSzPts val="1800"/>
            </a:pPr>
            <a:r>
              <a:rPr lang="en-US" sz="1800" dirty="0">
                <a:solidFill>
                  <a:schemeClr val="dk1"/>
                </a:solidFill>
              </a:rPr>
              <a:t>Fractions</a:t>
            </a:r>
          </a:p>
          <a:p>
            <a:pPr algn="ctr">
              <a:lnSpc>
                <a:spcPct val="80000"/>
              </a:lnSpc>
              <a:spcBef>
                <a:spcPts val="360"/>
              </a:spcBef>
              <a:buClr>
                <a:schemeClr val="dk1"/>
              </a:buClr>
              <a:buSzPts val="1800"/>
            </a:pPr>
            <a:endParaRPr lang="en-US" dirty="0"/>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Position and Direction</a:t>
            </a:r>
            <a:endParaRPr sz="1800" b="0" i="0" u="none" strike="noStrike" cap="none" dirty="0">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lvl="0" algn="ctr">
              <a:lnSpc>
                <a:spcPct val="80000"/>
              </a:lnSpc>
              <a:spcBef>
                <a:spcPts val="360"/>
              </a:spcBef>
              <a:buClr>
                <a:schemeClr val="dk1"/>
              </a:buClr>
              <a:buSzPts val="1800"/>
            </a:pPr>
            <a:r>
              <a:rPr lang="en-GB" sz="1800" dirty="0">
                <a:solidFill>
                  <a:schemeClr val="dk1"/>
                </a:solidFill>
              </a:rPr>
              <a:t>Number and </a:t>
            </a:r>
            <a:r>
              <a:rPr lang="en-US" sz="1800" b="0" i="0" u="none" strike="noStrike" cap="none" dirty="0">
                <a:solidFill>
                  <a:schemeClr val="dk1"/>
                </a:solidFill>
                <a:latin typeface="Arial"/>
                <a:ea typeface="Arial"/>
                <a:cs typeface="Arial"/>
                <a:sym typeface="Arial"/>
              </a:rPr>
              <a:t>Place Value</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(within 100)</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Money and Time</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80"/>
              </a:spcBef>
              <a:spcAft>
                <a:spcPts val="0"/>
              </a:spcAft>
              <a:buClr>
                <a:schemeClr val="dk1"/>
              </a:buClr>
              <a:buSzPts val="1900"/>
              <a:buFont typeface="Comic Sans MS"/>
              <a:buNone/>
            </a:pPr>
            <a:endParaRPr sz="1900" b="0" i="0" u="none" strike="noStrike" cap="none" dirty="0">
              <a:solidFill>
                <a:srgbClr val="FF0000"/>
              </a:solidFill>
              <a:latin typeface="Comic Sans MS"/>
              <a:ea typeface="Comic Sans MS"/>
              <a:cs typeface="Comic Sans MS"/>
              <a:sym typeface="Comic Sans MS"/>
            </a:endParaRPr>
          </a:p>
          <a:p>
            <a:pPr marL="0" marR="0" lvl="0" indent="0" algn="ctr" rtl="0">
              <a:lnSpc>
                <a:spcPct val="80000"/>
              </a:lnSpc>
              <a:spcBef>
                <a:spcPts val="380"/>
              </a:spcBef>
              <a:spcAft>
                <a:spcPts val="0"/>
              </a:spcAft>
              <a:buClr>
                <a:schemeClr val="dk1"/>
              </a:buClr>
              <a:buSzPts val="1900"/>
              <a:buFont typeface="Comic Sans MS"/>
              <a:buNone/>
            </a:pPr>
            <a:endParaRPr sz="1900" b="0" i="0" u="none" strike="noStrike" cap="none" dirty="0">
              <a:solidFill>
                <a:srgbClr val="FF0000"/>
              </a:solidFill>
              <a:latin typeface="Comic Sans MS"/>
              <a:ea typeface="Comic Sans MS"/>
              <a:cs typeface="Comic Sans MS"/>
              <a:sym typeface="Comic Sans MS"/>
            </a:endParaRPr>
          </a:p>
          <a:p>
            <a:pPr marL="0" marR="0" lvl="0" indent="0" algn="l" rtl="0">
              <a:lnSpc>
                <a:spcPct val="80000"/>
              </a:lnSpc>
              <a:spcBef>
                <a:spcPts val="500"/>
              </a:spcBef>
              <a:spcAft>
                <a:spcPts val="0"/>
              </a:spcAft>
              <a:buClr>
                <a:schemeClr val="dk1"/>
              </a:buClr>
              <a:buSzPts val="2500"/>
              <a:buFont typeface="Comic Sans MS"/>
              <a:buNone/>
            </a:pPr>
            <a:endParaRPr sz="25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dirty="0">
              <a:solidFill>
                <a:srgbClr val="FF6600"/>
              </a:solidFill>
              <a:latin typeface="Comic Sans MS"/>
              <a:ea typeface="Comic Sans MS"/>
              <a:cs typeface="Comic Sans MS"/>
              <a:sym typeface="Comic Sans MS"/>
            </a:endParaRPr>
          </a:p>
        </p:txBody>
      </p:sp>
      <p:sp>
        <p:nvSpPr>
          <p:cNvPr id="2" name="Rectangle 1"/>
          <p:cNvSpPr/>
          <p:nvPr/>
        </p:nvSpPr>
        <p:spPr>
          <a:xfrm>
            <a:off x="2999687" y="348655"/>
            <a:ext cx="3063660" cy="769441"/>
          </a:xfrm>
          <a:prstGeom prst="rect">
            <a:avLst/>
          </a:prstGeom>
        </p:spPr>
        <p:txBody>
          <a:bodyPr wrap="none">
            <a:spAutoFit/>
          </a:bodyPr>
          <a:lstStyle/>
          <a:p>
            <a:pPr lvl="0" algn="ctr">
              <a:buClr>
                <a:schemeClr val="dk1"/>
              </a:buClr>
              <a:buSzPts val="4800"/>
            </a:pPr>
            <a:r>
              <a:rPr lang="en-US" sz="4400" u="sng" dirty="0" err="1">
                <a:solidFill>
                  <a:schemeClr val="accent2">
                    <a:lumMod val="75000"/>
                  </a:schemeClr>
                </a:solidFill>
                <a:latin typeface="Twinkl Cursive Unlooped" panose="02000000000000000000" pitchFamily="2" charset="0"/>
              </a:rPr>
              <a:t>Maths</a:t>
            </a:r>
            <a:r>
              <a:rPr lang="en-US" sz="4400" u="sng" dirty="0">
                <a:solidFill>
                  <a:schemeClr val="accent2">
                    <a:lumMod val="75000"/>
                  </a:schemeClr>
                </a:solidFill>
                <a:latin typeface="Twinkl Cursive Unlooped" panose="02000000000000000000" pitchFamily="2" charset="0"/>
              </a:rPr>
              <a:t> in Y1</a:t>
            </a:r>
            <a:endParaRPr lang="en-US" sz="4400" dirty="0">
              <a:solidFill>
                <a:schemeClr val="accent2">
                  <a:lumMod val="75000"/>
                </a:schemeClr>
              </a:solidFill>
              <a:latin typeface="Twinkl Cursive Unlooped" panose="02000000000000000000" pitchFamily="2"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2207</TotalTime>
  <Words>2204</Words>
  <Application>Microsoft Office PowerPoint</Application>
  <PresentationFormat>On-screen Show (4:3)</PresentationFormat>
  <Paragraphs>279</Paragraphs>
  <Slides>30</Slides>
  <Notes>29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2" baseType="lpstr">
      <vt:lpstr>Arial</vt:lpstr>
      <vt:lpstr>Calibri</vt:lpstr>
      <vt:lpstr>Calibri Light</vt:lpstr>
      <vt:lpstr>Comic Sans MS</vt:lpstr>
      <vt:lpstr>Times New Roman</vt:lpstr>
      <vt:lpstr>Trebuchet MS</vt:lpstr>
      <vt:lpstr>Twinkl Cursive Unlooped</vt:lpstr>
      <vt:lpstr>Twinkl Cursive Unlooped Thin</vt:lpstr>
      <vt:lpstr>Wingdings 3</vt:lpstr>
      <vt:lpstr>Facet</vt:lpstr>
      <vt:lpstr>Office Theme</vt:lpstr>
      <vt:lpstr>Microsoft Word Document</vt:lpstr>
      <vt:lpstr>Welcome to Year 1</vt:lpstr>
      <vt:lpstr>The Y1 Team</vt:lpstr>
      <vt:lpstr>PowerPoint Presentation</vt:lpstr>
      <vt:lpstr>PowerPoint Presentation</vt:lpstr>
      <vt:lpstr>A Typical Day</vt:lpstr>
      <vt:lpstr>PowerPoint Presentation</vt:lpstr>
      <vt:lpstr>PowerPoint Presentation</vt:lpstr>
      <vt:lpstr>Morning Routines</vt:lpstr>
      <vt:lpstr>PowerPoint Presentation</vt:lpstr>
      <vt:lpstr>PowerPoint Presentation</vt:lpstr>
      <vt:lpstr>Steps of learning</vt:lpstr>
      <vt:lpstr>PowerPoint Presentation</vt:lpstr>
      <vt:lpstr>PowerPoint Presentation</vt:lpstr>
      <vt:lpstr> We immerse the children in the book or text type we are using through role play, story telling and drama. We analyse the features of the text type we are learning about. Then we teach particular skills the children will need for that text type. Then children plan their piece of writing. Next children write their piece before editing and reviewing it.  This is a process we work towards. We do not expect children to do this straight away </vt:lpstr>
      <vt:lpstr>PowerPoint Presentation</vt:lpstr>
      <vt:lpstr>Reading in Y1</vt:lpstr>
      <vt:lpstr>PE in Y1</vt:lpstr>
      <vt:lpstr>PowerPoint Presentation</vt:lpstr>
      <vt:lpstr>Science in Y1</vt:lpstr>
      <vt:lpstr>Theme Weeks</vt:lpstr>
      <vt:lpstr>Educational Visits</vt:lpstr>
      <vt:lpstr>Forest Schools in Y1</vt:lpstr>
      <vt:lpstr>Home Reading</vt:lpstr>
      <vt:lpstr>Curriculum Planners, Knowledge Builders &amp; Home Learning</vt:lpstr>
      <vt:lpstr>PowerPoint Presentation</vt:lpstr>
      <vt:lpstr>PowerPoint Presentation</vt:lpstr>
      <vt:lpstr>PowerPoint Presentation</vt:lpstr>
      <vt:lpstr>Attendance </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Curriculum Meeting</dc:title>
  <dc:creator>kjohnson</dc:creator>
  <cp:lastModifiedBy>Shannon Travis</cp:lastModifiedBy>
  <cp:revision>44</cp:revision>
  <dcterms:created xsi:type="dcterms:W3CDTF">2012-10-24T09:25:57Z</dcterms:created>
  <dcterms:modified xsi:type="dcterms:W3CDTF">2024-07-02T06:46:36Z</dcterms:modified>
</cp:coreProperties>
</file>