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75" r:id="rId5"/>
    <p:sldId id="276" r:id="rId6"/>
    <p:sldId id="277" r:id="rId7"/>
    <p:sldId id="278" r:id="rId8"/>
    <p:sldId id="279" r:id="rId9"/>
    <p:sldId id="260" r:id="rId10"/>
    <p:sldId id="261" r:id="rId11"/>
    <p:sldId id="262" r:id="rId12"/>
    <p:sldId id="263" r:id="rId13"/>
    <p:sldId id="259" r:id="rId14"/>
    <p:sldId id="258" r:id="rId15"/>
    <p:sldId id="264" r:id="rId16"/>
    <p:sldId id="266" r:id="rId17"/>
    <p:sldId id="267" r:id="rId18"/>
    <p:sldId id="268" r:id="rId19"/>
    <p:sldId id="269" r:id="rId20"/>
    <p:sldId id="270" r:id="rId21"/>
    <p:sldId id="271" r:id="rId22"/>
    <p:sldId id="272"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434" autoAdjust="0"/>
  </p:normalViewPr>
  <p:slideViewPr>
    <p:cSldViewPr snapToGrid="0">
      <p:cViewPr varScale="1">
        <p:scale>
          <a:sx n="94" d="100"/>
          <a:sy n="94"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88BFE62-D0C9-4134-BE64-C5657962BDB1}" type="datetimeFigureOut">
              <a:rPr lang="en-GB" smtClean="0"/>
              <a:t>12/06/2025</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8A702D7C-91F5-4BE8-AC1C-89E74DB44A7E}"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8606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8BFE62-D0C9-4134-BE64-C5657962BDB1}"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702D7C-91F5-4BE8-AC1C-89E74DB44A7E}" type="slidenum">
              <a:rPr lang="en-GB" smtClean="0"/>
              <a:t>‹#›</a:t>
            </a:fld>
            <a:endParaRPr lang="en-GB"/>
          </a:p>
        </p:txBody>
      </p:sp>
    </p:spTree>
    <p:extLst>
      <p:ext uri="{BB962C8B-B14F-4D97-AF65-F5344CB8AC3E}">
        <p14:creationId xmlns:p14="http://schemas.microsoft.com/office/powerpoint/2010/main" val="172089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BFE62-D0C9-4134-BE64-C5657962BDB1}"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59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BFE62-D0C9-4134-BE64-C5657962BDB1}"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846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BFE62-D0C9-4134-BE64-C5657962BDB1}"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spTree>
    <p:extLst>
      <p:ext uri="{BB962C8B-B14F-4D97-AF65-F5344CB8AC3E}">
        <p14:creationId xmlns:p14="http://schemas.microsoft.com/office/powerpoint/2010/main" val="2320230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BFE62-D0C9-4134-BE64-C5657962BDB1}"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740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BFE62-D0C9-4134-BE64-C5657962BDB1}"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94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BFE62-D0C9-4134-BE64-C5657962BDB1}"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598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BFE62-D0C9-4134-BE64-C5657962BDB1}"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83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BFE62-D0C9-4134-BE64-C5657962BDB1}"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spTree>
    <p:extLst>
      <p:ext uri="{BB962C8B-B14F-4D97-AF65-F5344CB8AC3E}">
        <p14:creationId xmlns:p14="http://schemas.microsoft.com/office/powerpoint/2010/main" val="26918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BFE62-D0C9-4134-BE64-C5657962BDB1}"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593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8BFE62-D0C9-4134-BE64-C5657962BDB1}"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702D7C-91F5-4BE8-AC1C-89E74DB44A7E}" type="slidenum">
              <a:rPr lang="en-GB" smtClean="0"/>
              <a:t>‹#›</a:t>
            </a:fld>
            <a:endParaRPr lang="en-GB"/>
          </a:p>
        </p:txBody>
      </p:sp>
    </p:spTree>
    <p:extLst>
      <p:ext uri="{BB962C8B-B14F-4D97-AF65-F5344CB8AC3E}">
        <p14:creationId xmlns:p14="http://schemas.microsoft.com/office/powerpoint/2010/main" val="33988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BFE62-D0C9-4134-BE64-C5657962BDB1}" type="datetimeFigureOut">
              <a:rPr lang="en-GB" smtClean="0"/>
              <a:t>12/06/2025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702D7C-91F5-4BE8-AC1C-89E74DB44A7E}"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57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BFE62-D0C9-4134-BE64-C5657962BDB1}" type="datetimeFigureOut">
              <a:rPr lang="en-GB" smtClean="0"/>
              <a:t>12/06/2025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702D7C-91F5-4BE8-AC1C-89E74DB44A7E}"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765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BFE62-D0C9-4134-BE64-C5657962BDB1}" type="datetimeFigureOut">
              <a:rPr lang="en-GB" smtClean="0"/>
              <a:t>12/06/2025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702D7C-91F5-4BE8-AC1C-89E74DB44A7E}" type="slidenum">
              <a:rPr lang="en-GB" smtClean="0"/>
              <a:t>‹#›</a:t>
            </a:fld>
            <a:endParaRPr lang="en-GB"/>
          </a:p>
        </p:txBody>
      </p:sp>
    </p:spTree>
    <p:extLst>
      <p:ext uri="{BB962C8B-B14F-4D97-AF65-F5344CB8AC3E}">
        <p14:creationId xmlns:p14="http://schemas.microsoft.com/office/powerpoint/2010/main" val="4219013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8BFE62-D0C9-4134-BE64-C5657962BDB1}"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702D7C-91F5-4BE8-AC1C-89E74DB44A7E}"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30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8BFE62-D0C9-4134-BE64-C5657962BDB1}"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702D7C-91F5-4BE8-AC1C-89E74DB44A7E}" type="slidenum">
              <a:rPr lang="en-GB" smtClean="0"/>
              <a:t>‹#›</a:t>
            </a:fld>
            <a:endParaRPr lang="en-GB"/>
          </a:p>
        </p:txBody>
      </p:sp>
    </p:spTree>
    <p:extLst>
      <p:ext uri="{BB962C8B-B14F-4D97-AF65-F5344CB8AC3E}">
        <p14:creationId xmlns:p14="http://schemas.microsoft.com/office/powerpoint/2010/main" val="99337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8BFE62-D0C9-4134-BE64-C5657962BDB1}" type="datetimeFigureOut">
              <a:rPr lang="en-GB" smtClean="0"/>
              <a:t>12/06/2025</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702D7C-91F5-4BE8-AC1C-89E74DB44A7E}" type="slidenum">
              <a:rPr lang="en-GB" smtClean="0"/>
              <a:t>‹#›</a:t>
            </a:fld>
            <a:endParaRPr lang="en-GB"/>
          </a:p>
        </p:txBody>
      </p:sp>
    </p:spTree>
    <p:extLst>
      <p:ext uri="{BB962C8B-B14F-4D97-AF65-F5344CB8AC3E}">
        <p14:creationId xmlns:p14="http://schemas.microsoft.com/office/powerpoint/2010/main" val="656270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latin typeface="Twinkl Cursive Unlooped" panose="02000000000000000000" pitchFamily="2" charset="0"/>
              </a:rPr>
              <a:t>Readiness to Write at Stannington Infant School </a:t>
            </a:r>
          </a:p>
        </p:txBody>
      </p:sp>
      <p:sp>
        <p:nvSpPr>
          <p:cNvPr id="3" name="Subtitle 2"/>
          <p:cNvSpPr>
            <a:spLocks noGrp="1"/>
          </p:cNvSpPr>
          <p:nvPr>
            <p:ph type="subTitle" idx="1"/>
          </p:nvPr>
        </p:nvSpPr>
        <p:spPr/>
        <p:txBody>
          <a:bodyPr>
            <a:normAutofit/>
          </a:bodyPr>
          <a:lstStyle/>
          <a:p>
            <a:r>
              <a:rPr lang="en-US" sz="2400" dirty="0">
                <a:latin typeface="Twinkl Cursive Unlooped" panose="02000000000000000000" pitchFamily="2" charset="0"/>
              </a:rPr>
              <a:t>Getting Ready to Write </a:t>
            </a:r>
            <a:endParaRPr lang="en-GB" sz="2400" dirty="0">
              <a:latin typeface="Twinkl Cursive Unlooped" panose="02000000000000000000" pitchFamily="2" charset="0"/>
            </a:endParaRPr>
          </a:p>
        </p:txBody>
      </p:sp>
    </p:spTree>
    <p:extLst>
      <p:ext uri="{BB962C8B-B14F-4D97-AF65-F5344CB8AC3E}">
        <p14:creationId xmlns:p14="http://schemas.microsoft.com/office/powerpoint/2010/main" val="399047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Unlooped" panose="02000000000000000000" pitchFamily="2" charset="0"/>
              </a:rPr>
              <a:t>Language of handwriting </a:t>
            </a:r>
          </a:p>
        </p:txBody>
      </p:sp>
      <p:sp>
        <p:nvSpPr>
          <p:cNvPr id="3" name="Content Placeholder 2"/>
          <p:cNvSpPr>
            <a:spLocks noGrp="1"/>
          </p:cNvSpPr>
          <p:nvPr>
            <p:ph idx="1"/>
          </p:nvPr>
        </p:nvSpPr>
        <p:spPr/>
        <p:txBody>
          <a:bodyPr/>
          <a:lstStyle/>
          <a:p>
            <a:endParaRPr lang="en-GB" dirty="0">
              <a:latin typeface="Twinkl Cursive Unlooped" panose="02000000000000000000" pitchFamily="2" charset="0"/>
            </a:endParaRPr>
          </a:p>
        </p:txBody>
      </p:sp>
      <p:pic>
        <p:nvPicPr>
          <p:cNvPr id="4" name="Picture 3"/>
          <p:cNvPicPr>
            <a:picLocks noChangeAspect="1"/>
          </p:cNvPicPr>
          <p:nvPr/>
        </p:nvPicPr>
        <p:blipFill>
          <a:blip r:embed="rId2"/>
          <a:stretch>
            <a:fillRect/>
          </a:stretch>
        </p:blipFill>
        <p:spPr>
          <a:xfrm>
            <a:off x="463639" y="2556932"/>
            <a:ext cx="11114468" cy="3318936"/>
          </a:xfrm>
          <a:prstGeom prst="rect">
            <a:avLst/>
          </a:prstGeom>
        </p:spPr>
      </p:pic>
    </p:spTree>
    <p:extLst>
      <p:ext uri="{BB962C8B-B14F-4D97-AF65-F5344CB8AC3E}">
        <p14:creationId xmlns:p14="http://schemas.microsoft.com/office/powerpoint/2010/main" val="3909854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Unlooped" panose="02000000000000000000" pitchFamily="2" charset="0"/>
              </a:rPr>
              <a:t>Language of handwriting </a:t>
            </a:r>
          </a:p>
        </p:txBody>
      </p:sp>
      <p:sp>
        <p:nvSpPr>
          <p:cNvPr id="3" name="Content Placeholder 2"/>
          <p:cNvSpPr>
            <a:spLocks noGrp="1"/>
          </p:cNvSpPr>
          <p:nvPr>
            <p:ph idx="1"/>
          </p:nvPr>
        </p:nvSpPr>
        <p:spPr/>
        <p:txBody>
          <a:bodyPr>
            <a:normAutofit/>
          </a:bodyPr>
          <a:lstStyle/>
          <a:p>
            <a:pPr>
              <a:lnSpc>
                <a:spcPct val="107000"/>
              </a:lnSpc>
              <a:spcAft>
                <a:spcPts val="0"/>
              </a:spcAft>
            </a:pPr>
            <a:r>
              <a:rPr lang="en-GB" sz="4000" b="1" dirty="0">
                <a:latin typeface="Twinkl Cursive Unlooped" panose="02000000000000000000" pitchFamily="2" charset="0"/>
                <a:ea typeface="Calibri" panose="020F0502020204030204" pitchFamily="34" charset="0"/>
                <a:cs typeface="Times New Roman" panose="02020603050405020304" pitchFamily="18" charset="0"/>
              </a:rPr>
              <a:t>BBC</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 – </a:t>
            </a:r>
            <a:r>
              <a:rPr lang="en-GB" sz="4000" b="1" dirty="0">
                <a:latin typeface="Twinkl Cursive Unlooped" panose="02000000000000000000" pitchFamily="2" charset="0"/>
                <a:ea typeface="Calibri" panose="020F0502020204030204" pitchFamily="34" charset="0"/>
                <a:cs typeface="Times New Roman" panose="02020603050405020304" pitchFamily="18" charset="0"/>
              </a:rPr>
              <a:t>b</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ottom to </a:t>
            </a:r>
            <a:r>
              <a:rPr lang="en-GB" sz="4000" b="1" dirty="0">
                <a:latin typeface="Twinkl Cursive Unlooped" panose="02000000000000000000" pitchFamily="2" charset="0"/>
                <a:ea typeface="Calibri" panose="020F0502020204030204" pitchFamily="34" charset="0"/>
                <a:cs typeface="Times New Roman" panose="02020603050405020304" pitchFamily="18" charset="0"/>
              </a:rPr>
              <a:t>b</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ack of </a:t>
            </a:r>
            <a:r>
              <a:rPr lang="en-GB" sz="4000" b="1" dirty="0">
                <a:latin typeface="Twinkl Cursive Unlooped" panose="02000000000000000000" pitchFamily="2" charset="0"/>
                <a:ea typeface="Calibri" panose="020F0502020204030204" pitchFamily="34" charset="0"/>
                <a:cs typeface="Times New Roman" panose="02020603050405020304" pitchFamily="18" charset="0"/>
              </a:rPr>
              <a:t>c</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hair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4000" b="1" dirty="0">
                <a:latin typeface="Twinkl Cursive Unlooped" panose="02000000000000000000" pitchFamily="2" charset="0"/>
                <a:ea typeface="Calibri" panose="020F0502020204030204" pitchFamily="34" charset="0"/>
                <a:cs typeface="Times New Roman" panose="02020603050405020304" pitchFamily="18" charset="0"/>
              </a:rPr>
              <a:t>TNT</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 – </a:t>
            </a:r>
            <a:r>
              <a:rPr lang="en-GB" sz="4000" b="1" dirty="0">
                <a:latin typeface="Twinkl Cursive Unlooped" panose="02000000000000000000" pitchFamily="2" charset="0"/>
                <a:ea typeface="Calibri" panose="020F0502020204030204" pitchFamily="34" charset="0"/>
                <a:cs typeface="Times New Roman" panose="02020603050405020304" pitchFamily="18" charset="0"/>
              </a:rPr>
              <a:t>t</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ummy </a:t>
            </a:r>
            <a:r>
              <a:rPr lang="en-GB" sz="4000" b="1" dirty="0">
                <a:latin typeface="Twinkl Cursive Unlooped" panose="02000000000000000000" pitchFamily="2" charset="0"/>
                <a:ea typeface="Calibri" panose="020F0502020204030204" pitchFamily="34" charset="0"/>
                <a:cs typeface="Times New Roman" panose="02020603050405020304" pitchFamily="18" charset="0"/>
              </a:rPr>
              <a:t>n</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ear </a:t>
            </a:r>
            <a:r>
              <a:rPr lang="en-GB" sz="4000" b="1" dirty="0">
                <a:latin typeface="Twinkl Cursive Unlooped" panose="02000000000000000000" pitchFamily="2" charset="0"/>
                <a:ea typeface="Calibri" panose="020F0502020204030204" pitchFamily="34" charset="0"/>
                <a:cs typeface="Times New Roman" panose="02020603050405020304" pitchFamily="18" charset="0"/>
              </a:rPr>
              <a:t>t</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able</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4000" b="1" dirty="0">
                <a:latin typeface="Twinkl Cursive Unlooped" panose="02000000000000000000" pitchFamily="2" charset="0"/>
                <a:ea typeface="Calibri" panose="020F0502020204030204" pitchFamily="34" charset="0"/>
                <a:cs typeface="Times New Roman" panose="02020603050405020304" pitchFamily="18" charset="0"/>
              </a:rPr>
              <a:t>6 feet</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 on the floor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4000" b="1" dirty="0">
                <a:latin typeface="Twinkl Cursive Unlooped" panose="02000000000000000000" pitchFamily="2" charset="0"/>
                <a:ea typeface="Calibri" panose="020F0502020204030204" pitchFamily="34" charset="0"/>
                <a:cs typeface="Times New Roman" panose="02020603050405020304" pitchFamily="18" charset="0"/>
              </a:rPr>
              <a:t>2 hands</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 on the table</a:t>
            </a:r>
            <a:endParaRPr lang="en-GB"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9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03589"/>
            <a:ext cx="9601196" cy="1303867"/>
          </a:xfrm>
        </p:spPr>
        <p:txBody>
          <a:bodyPr/>
          <a:lstStyle/>
          <a:p>
            <a:r>
              <a:rPr lang="en-GB" dirty="0">
                <a:latin typeface="Twinkl Cursive Unlooped" panose="02000000000000000000" pitchFamily="2" charset="0"/>
              </a:rPr>
              <a:t>What is our handwriting style?</a:t>
            </a:r>
          </a:p>
        </p:txBody>
      </p:sp>
      <p:pic>
        <p:nvPicPr>
          <p:cNvPr id="4" name="Content Placeholder 3"/>
          <p:cNvPicPr>
            <a:picLocks noGrp="1" noChangeAspect="1"/>
          </p:cNvPicPr>
          <p:nvPr>
            <p:ph idx="1"/>
          </p:nvPr>
        </p:nvPicPr>
        <p:blipFill>
          <a:blip r:embed="rId2"/>
          <a:stretch>
            <a:fillRect/>
          </a:stretch>
        </p:blipFill>
        <p:spPr>
          <a:xfrm>
            <a:off x="1849094" y="1488515"/>
            <a:ext cx="8493812" cy="4680000"/>
          </a:xfrm>
          <a:prstGeom prst="rect">
            <a:avLst/>
          </a:prstGeom>
        </p:spPr>
      </p:pic>
    </p:spTree>
    <p:extLst>
      <p:ext uri="{BB962C8B-B14F-4D97-AF65-F5344CB8AC3E}">
        <p14:creationId xmlns:p14="http://schemas.microsoft.com/office/powerpoint/2010/main" val="261124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Unlooped" panose="02000000000000000000" pitchFamily="2" charset="0"/>
              </a:rPr>
              <a:t>Welcome </a:t>
            </a:r>
            <a:r>
              <a:rPr lang="en-GB" dirty="0" err="1">
                <a:latin typeface="Twinkl Cursive Unlooped" panose="02000000000000000000" pitchFamily="2" charset="0"/>
              </a:rPr>
              <a:t>Pinchy</a:t>
            </a:r>
            <a:r>
              <a:rPr lang="en-GB" dirty="0">
                <a:latin typeface="Twinkl Cursive Unlooped" panose="02000000000000000000" pitchFamily="2" charset="0"/>
              </a:rPr>
              <a:t> Parrot!</a:t>
            </a:r>
          </a:p>
        </p:txBody>
      </p:sp>
      <p:sp>
        <p:nvSpPr>
          <p:cNvPr id="3" name="Content Placeholder 2"/>
          <p:cNvSpPr>
            <a:spLocks noGrp="1"/>
          </p:cNvSpPr>
          <p:nvPr>
            <p:ph idx="1"/>
          </p:nvPr>
        </p:nvSpPr>
        <p:spPr/>
        <p:txBody>
          <a:bodyPr>
            <a:normAutofit lnSpcReduction="10000"/>
          </a:bodyPr>
          <a:lstStyle/>
          <a:p>
            <a:pPr marL="0" indent="0">
              <a:buNone/>
            </a:pPr>
            <a:r>
              <a:rPr lang="en-GB" b="1" dirty="0">
                <a:latin typeface="Twinkl Cursive Unlooped" panose="02000000000000000000" pitchFamily="2" charset="0"/>
              </a:rPr>
              <a:t>Tripod grasp/grip</a:t>
            </a:r>
          </a:p>
          <a:p>
            <a:r>
              <a:rPr lang="en-GB" dirty="0">
                <a:latin typeface="Twinkl Cursive Unlooped" panose="02000000000000000000" pitchFamily="2" charset="0"/>
              </a:rPr>
              <a:t> </a:t>
            </a:r>
            <a:r>
              <a:rPr lang="en-GB" dirty="0">
                <a:latin typeface="Twinkl Cursive Unlooped" panose="02000000000000000000" pitchFamily="2" charset="0"/>
                <a:ea typeface="Calibri" panose="020F0502020204030204" pitchFamily="34" charset="0"/>
                <a:cs typeface="Times New Roman" panose="02020603050405020304" pitchFamily="18" charset="0"/>
              </a:rPr>
              <a:t>3 fingers gripping the pencil - one </a:t>
            </a:r>
          </a:p>
          <a:p>
            <a:pPr marL="0" indent="0">
              <a:buNone/>
            </a:pPr>
            <a:r>
              <a:rPr lang="en-GB" dirty="0">
                <a:latin typeface="Twinkl Cursive Unlooped" panose="02000000000000000000" pitchFamily="2" charset="0"/>
                <a:ea typeface="Calibri" panose="020F0502020204030204" pitchFamily="34" charset="0"/>
                <a:cs typeface="Times New Roman" panose="02020603050405020304" pitchFamily="18" charset="0"/>
              </a:rPr>
              <a:t>    thumb, two fingers, </a:t>
            </a:r>
          </a:p>
          <a:p>
            <a:r>
              <a:rPr lang="en-GB" dirty="0">
                <a:latin typeface="Twinkl Cursive Unlooped" panose="02000000000000000000" pitchFamily="2" charset="0"/>
                <a:ea typeface="Calibri" panose="020F0502020204030204" pitchFamily="34" charset="0"/>
                <a:cs typeface="Times New Roman" panose="02020603050405020304" pitchFamily="18" charset="0"/>
              </a:rPr>
              <a:t>pencil ‘sits back in his pillow’/ back </a:t>
            </a:r>
          </a:p>
          <a:p>
            <a:pPr marL="0" indent="0">
              <a:buNone/>
            </a:pPr>
            <a:r>
              <a:rPr lang="en-GB" dirty="0">
                <a:latin typeface="Twinkl Cursive Unlooped" panose="02000000000000000000" pitchFamily="2" charset="0"/>
                <a:ea typeface="Calibri" panose="020F0502020204030204" pitchFamily="34" charset="0"/>
                <a:cs typeface="Times New Roman" panose="02020603050405020304" pitchFamily="18" charset="0"/>
              </a:rPr>
              <a:t>   in his bed’.</a:t>
            </a:r>
            <a:r>
              <a:rPr lang="en-GB" dirty="0">
                <a:latin typeface="Twinkl Cursive Unlooped" panose="02000000000000000000" pitchFamily="2" charset="0"/>
              </a:rPr>
              <a:t>     </a:t>
            </a:r>
          </a:p>
          <a:p>
            <a:r>
              <a:rPr lang="en-GB" dirty="0">
                <a:latin typeface="Twinkl Cursive Unlooped" panose="02000000000000000000" pitchFamily="2" charset="0"/>
              </a:rPr>
              <a:t>1 cm of the yellow/black showing, </a:t>
            </a:r>
          </a:p>
          <a:p>
            <a:pPr marL="0" indent="0">
              <a:buNone/>
            </a:pPr>
            <a:r>
              <a:rPr lang="en-GB" dirty="0">
                <a:latin typeface="Twinkl Cursive Unlooped" panose="02000000000000000000" pitchFamily="2" charset="0"/>
              </a:rPr>
              <a:t>   2 -3cm if left handed</a:t>
            </a:r>
          </a:p>
        </p:txBody>
      </p:sp>
      <p:pic>
        <p:nvPicPr>
          <p:cNvPr id="5" name="Picture 4" descr="evelopmentally Appropriate Grasps"/>
          <p:cNvPicPr/>
          <p:nvPr/>
        </p:nvPicPr>
        <p:blipFill rotWithShape="1">
          <a:blip r:embed="rId2">
            <a:extLst>
              <a:ext uri="{28A0092B-C50C-407E-A947-70E740481C1C}">
                <a14:useLocalDpi xmlns:a14="http://schemas.microsoft.com/office/drawing/2010/main" val="0"/>
              </a:ext>
            </a:extLst>
          </a:blip>
          <a:srcRect l="4245" t="50851" r="52101" b="10945"/>
          <a:stretch/>
        </p:blipFill>
        <p:spPr bwMode="auto">
          <a:xfrm>
            <a:off x="6995759" y="2668400"/>
            <a:ext cx="3708000" cy="3096000"/>
          </a:xfrm>
          <a:prstGeom prst="rect">
            <a:avLst/>
          </a:prstGeom>
          <a:noFill/>
          <a:ln>
            <a:solidFill>
              <a:srgbClr val="00B05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30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12135" y="459843"/>
            <a:ext cx="7843234" cy="5809524"/>
          </a:xfrm>
          <a:prstGeom prst="rect">
            <a:avLst/>
          </a:prstGeom>
        </p:spPr>
      </p:pic>
    </p:spTree>
    <p:extLst>
      <p:ext uri="{BB962C8B-B14F-4D97-AF65-F5344CB8AC3E}">
        <p14:creationId xmlns:p14="http://schemas.microsoft.com/office/powerpoint/2010/main" val="1562423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Unlooped" panose="02000000000000000000" pitchFamily="2" charset="0"/>
              </a:rPr>
              <a:t>How do we teach handwriting?</a:t>
            </a:r>
          </a:p>
        </p:txBody>
      </p:sp>
      <p:sp>
        <p:nvSpPr>
          <p:cNvPr id="3" name="Content Placeholder 2"/>
          <p:cNvSpPr>
            <a:spLocks noGrp="1"/>
          </p:cNvSpPr>
          <p:nvPr>
            <p:ph idx="1"/>
          </p:nvPr>
        </p:nvSpPr>
        <p:spPr/>
        <p:txBody>
          <a:bodyPr>
            <a:normAutofit/>
          </a:bodyPr>
          <a:lstStyle/>
          <a:p>
            <a:pPr>
              <a:lnSpc>
                <a:spcPct val="107000"/>
              </a:lnSpc>
              <a:spcAft>
                <a:spcPts val="0"/>
              </a:spcAft>
            </a:pPr>
            <a:r>
              <a:rPr lang="en-GB" sz="4000" dirty="0">
                <a:latin typeface="Twinkl Cursive Unlooped" panose="02000000000000000000" pitchFamily="2" charset="0"/>
                <a:ea typeface="Calibri" panose="020F0502020204030204" pitchFamily="34" charset="0"/>
                <a:cs typeface="Times New Roman" panose="02020603050405020304" pitchFamily="18" charset="0"/>
              </a:rPr>
              <a:t>We introduce letters a family at a time. </a:t>
            </a:r>
            <a:endParaRPr lang="en-GB"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629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latin typeface="Twinkl Cursive Unlooped" panose="02000000000000000000" pitchFamily="2" charset="0"/>
              </a:rPr>
              <a:t>Straight line family</a:t>
            </a:r>
          </a:p>
        </p:txBody>
      </p:sp>
      <p:pic>
        <p:nvPicPr>
          <p:cNvPr id="7" name="Content Placeholder 6"/>
          <p:cNvPicPr>
            <a:picLocks noGrp="1" noChangeAspect="1"/>
          </p:cNvPicPr>
          <p:nvPr>
            <p:ph idx="1"/>
          </p:nvPr>
        </p:nvPicPr>
        <p:blipFill>
          <a:blip r:embed="rId2"/>
          <a:stretch>
            <a:fillRect/>
          </a:stretch>
        </p:blipFill>
        <p:spPr>
          <a:xfrm>
            <a:off x="1716000" y="2441288"/>
            <a:ext cx="8759999" cy="3600000"/>
          </a:xfrm>
          <a:prstGeom prst="rect">
            <a:avLst/>
          </a:prstGeom>
        </p:spPr>
      </p:pic>
    </p:spTree>
    <p:extLst>
      <p:ext uri="{BB962C8B-B14F-4D97-AF65-F5344CB8AC3E}">
        <p14:creationId xmlns:p14="http://schemas.microsoft.com/office/powerpoint/2010/main" val="1374374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latin typeface="Twinkl Cursive Unlooped" panose="02000000000000000000" pitchFamily="2" charset="0"/>
              </a:rPr>
              <a:t>Coathanger</a:t>
            </a:r>
            <a:r>
              <a:rPr lang="en-GB" dirty="0">
                <a:latin typeface="Twinkl Cursive Unlooped" panose="02000000000000000000" pitchFamily="2" charset="0"/>
              </a:rPr>
              <a:t> family </a:t>
            </a:r>
          </a:p>
        </p:txBody>
      </p:sp>
      <p:pic>
        <p:nvPicPr>
          <p:cNvPr id="4" name="Content Placeholder 3"/>
          <p:cNvPicPr>
            <a:picLocks noGrp="1" noChangeAspect="1"/>
          </p:cNvPicPr>
          <p:nvPr>
            <p:ph idx="1"/>
          </p:nvPr>
        </p:nvPicPr>
        <p:blipFill>
          <a:blip r:embed="rId2"/>
          <a:stretch>
            <a:fillRect/>
          </a:stretch>
        </p:blipFill>
        <p:spPr>
          <a:xfrm>
            <a:off x="935321" y="2003670"/>
            <a:ext cx="7167271" cy="4320000"/>
          </a:xfrm>
          <a:prstGeom prst="rect">
            <a:avLst/>
          </a:prstGeom>
        </p:spPr>
      </p:pic>
      <p:pic>
        <p:nvPicPr>
          <p:cNvPr id="6" name="Picture 5"/>
          <p:cNvPicPr>
            <a:picLocks noChangeAspect="1"/>
          </p:cNvPicPr>
          <p:nvPr/>
        </p:nvPicPr>
        <p:blipFill>
          <a:blip r:embed="rId3"/>
          <a:stretch>
            <a:fillRect/>
          </a:stretch>
        </p:blipFill>
        <p:spPr>
          <a:xfrm>
            <a:off x="8102592" y="3797727"/>
            <a:ext cx="3792001" cy="1440000"/>
          </a:xfrm>
          <a:prstGeom prst="rect">
            <a:avLst/>
          </a:prstGeom>
        </p:spPr>
      </p:pic>
    </p:spTree>
    <p:extLst>
      <p:ext uri="{BB962C8B-B14F-4D97-AF65-F5344CB8AC3E}">
        <p14:creationId xmlns:p14="http://schemas.microsoft.com/office/powerpoint/2010/main" val="1039632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492" y="570009"/>
            <a:ext cx="9601196" cy="1303867"/>
          </a:xfrm>
        </p:spPr>
        <p:txBody>
          <a:bodyPr/>
          <a:lstStyle/>
          <a:p>
            <a:r>
              <a:rPr lang="en-GB" dirty="0">
                <a:latin typeface="Twinkl Cursive Unlooped" panose="02000000000000000000" pitchFamily="2" charset="0"/>
              </a:rPr>
              <a:t>   Bridge family </a:t>
            </a:r>
          </a:p>
        </p:txBody>
      </p:sp>
      <p:pic>
        <p:nvPicPr>
          <p:cNvPr id="4" name="Picture 3"/>
          <p:cNvPicPr>
            <a:picLocks noChangeAspect="1"/>
          </p:cNvPicPr>
          <p:nvPr/>
        </p:nvPicPr>
        <p:blipFill>
          <a:blip r:embed="rId2"/>
          <a:stretch>
            <a:fillRect/>
          </a:stretch>
        </p:blipFill>
        <p:spPr>
          <a:xfrm>
            <a:off x="641878" y="1873876"/>
            <a:ext cx="6915419" cy="2700000"/>
          </a:xfrm>
          <a:prstGeom prst="rect">
            <a:avLst/>
          </a:prstGeom>
        </p:spPr>
      </p:pic>
      <p:pic>
        <p:nvPicPr>
          <p:cNvPr id="5" name="Content Placeholder 4"/>
          <p:cNvPicPr>
            <a:picLocks noGrp="1" noChangeAspect="1"/>
          </p:cNvPicPr>
          <p:nvPr>
            <p:ph idx="1"/>
          </p:nvPr>
        </p:nvPicPr>
        <p:blipFill>
          <a:blip r:embed="rId3"/>
          <a:stretch>
            <a:fillRect/>
          </a:stretch>
        </p:blipFill>
        <p:spPr>
          <a:xfrm>
            <a:off x="4099588" y="3320731"/>
            <a:ext cx="7376443" cy="2880000"/>
          </a:xfrm>
          <a:prstGeom prst="rect">
            <a:avLst/>
          </a:prstGeom>
        </p:spPr>
      </p:pic>
    </p:spTree>
    <p:extLst>
      <p:ext uri="{BB962C8B-B14F-4D97-AF65-F5344CB8AC3E}">
        <p14:creationId xmlns:p14="http://schemas.microsoft.com/office/powerpoint/2010/main" val="1970124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Unlooped" panose="02000000000000000000" pitchFamily="2" charset="0"/>
              </a:rPr>
              <a:t>Zig Zag family </a:t>
            </a:r>
          </a:p>
        </p:txBody>
      </p:sp>
      <p:pic>
        <p:nvPicPr>
          <p:cNvPr id="4" name="Content Placeholder 3"/>
          <p:cNvPicPr>
            <a:picLocks noGrp="1" noChangeAspect="1"/>
          </p:cNvPicPr>
          <p:nvPr>
            <p:ph idx="1"/>
          </p:nvPr>
        </p:nvPicPr>
        <p:blipFill>
          <a:blip r:embed="rId2"/>
          <a:stretch>
            <a:fillRect/>
          </a:stretch>
        </p:blipFill>
        <p:spPr>
          <a:xfrm>
            <a:off x="517087" y="2285999"/>
            <a:ext cx="10883079" cy="2160000"/>
          </a:xfrm>
          <a:prstGeom prst="rect">
            <a:avLst/>
          </a:prstGeom>
        </p:spPr>
      </p:pic>
    </p:spTree>
    <p:extLst>
      <p:ext uri="{BB962C8B-B14F-4D97-AF65-F5344CB8AC3E}">
        <p14:creationId xmlns:p14="http://schemas.microsoft.com/office/powerpoint/2010/main" val="368208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Unlooped" panose="02000000000000000000" pitchFamily="2" charset="0"/>
              </a:rPr>
              <a:t>Why handwriting?</a:t>
            </a:r>
          </a:p>
        </p:txBody>
      </p:sp>
      <p:sp>
        <p:nvSpPr>
          <p:cNvPr id="3" name="Content Placeholder 2"/>
          <p:cNvSpPr>
            <a:spLocks noGrp="1"/>
          </p:cNvSpPr>
          <p:nvPr>
            <p:ph idx="1"/>
          </p:nvPr>
        </p:nvSpPr>
        <p:spPr>
          <a:xfrm>
            <a:off x="991672" y="2556932"/>
            <a:ext cx="10251583" cy="3318936"/>
          </a:xfrm>
        </p:spPr>
        <p:txBody>
          <a:bodyPr>
            <a:noAutofit/>
          </a:bodyPr>
          <a:lstStyle/>
          <a:p>
            <a:pPr marL="0" indent="0">
              <a:buNone/>
            </a:pPr>
            <a:r>
              <a:rPr lang="en-GB" sz="2800" dirty="0">
                <a:latin typeface="Twinkl Cursive Unlooped" panose="02000000000000000000" pitchFamily="2" charset="0"/>
              </a:rPr>
              <a:t>The relevance of handwriting is sometimes questioned in a day and age when we are surrounded by laptops, iPads and smart phones. But the teaching of handwriting is just as important now as it ever has been. The need to create something of beauty never leaves the human brain and nothing beats that feeling of personal triumph when we look at something we have completed ourselves.</a:t>
            </a:r>
          </a:p>
        </p:txBody>
      </p:sp>
    </p:spTree>
    <p:extLst>
      <p:ext uri="{BB962C8B-B14F-4D97-AF65-F5344CB8AC3E}">
        <p14:creationId xmlns:p14="http://schemas.microsoft.com/office/powerpoint/2010/main" val="4193013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Unlooped" panose="02000000000000000000" pitchFamily="2" charset="0"/>
              </a:rPr>
              <a:t>Smile family </a:t>
            </a:r>
          </a:p>
        </p:txBody>
      </p:sp>
      <p:pic>
        <p:nvPicPr>
          <p:cNvPr id="5" name="Content Placeholder 4"/>
          <p:cNvPicPr>
            <a:picLocks noGrp="1" noChangeAspect="1"/>
          </p:cNvPicPr>
          <p:nvPr>
            <p:ph idx="1"/>
          </p:nvPr>
        </p:nvPicPr>
        <p:blipFill>
          <a:blip r:embed="rId2"/>
          <a:stretch>
            <a:fillRect/>
          </a:stretch>
        </p:blipFill>
        <p:spPr>
          <a:xfrm>
            <a:off x="871426" y="2285999"/>
            <a:ext cx="10252173" cy="2880000"/>
          </a:xfrm>
          <a:prstGeom prst="rect">
            <a:avLst/>
          </a:prstGeom>
        </p:spPr>
      </p:pic>
    </p:spTree>
    <p:extLst>
      <p:ext uri="{BB962C8B-B14F-4D97-AF65-F5344CB8AC3E}">
        <p14:creationId xmlns:p14="http://schemas.microsoft.com/office/powerpoint/2010/main" val="3391407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Unlooped" panose="02000000000000000000" pitchFamily="2" charset="0"/>
              </a:rPr>
              <a:t>Misfits family </a:t>
            </a:r>
          </a:p>
        </p:txBody>
      </p:sp>
      <p:pic>
        <p:nvPicPr>
          <p:cNvPr id="4" name="Content Placeholder 3"/>
          <p:cNvPicPr>
            <a:picLocks noGrp="1" noChangeAspect="1"/>
          </p:cNvPicPr>
          <p:nvPr>
            <p:ph idx="1"/>
          </p:nvPr>
        </p:nvPicPr>
        <p:blipFill>
          <a:blip r:embed="rId2"/>
          <a:stretch>
            <a:fillRect/>
          </a:stretch>
        </p:blipFill>
        <p:spPr>
          <a:xfrm>
            <a:off x="1472470" y="2285999"/>
            <a:ext cx="9247060" cy="3600000"/>
          </a:xfrm>
          <a:prstGeom prst="rect">
            <a:avLst/>
          </a:prstGeom>
        </p:spPr>
      </p:pic>
    </p:spTree>
    <p:extLst>
      <p:ext uri="{BB962C8B-B14F-4D97-AF65-F5344CB8AC3E}">
        <p14:creationId xmlns:p14="http://schemas.microsoft.com/office/powerpoint/2010/main" val="1927256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Unlooped" panose="02000000000000000000" pitchFamily="2" charset="0"/>
              </a:rPr>
              <a:t>Next steps</a:t>
            </a:r>
          </a:p>
        </p:txBody>
      </p:sp>
      <p:sp>
        <p:nvSpPr>
          <p:cNvPr id="3" name="Content Placeholder 2"/>
          <p:cNvSpPr>
            <a:spLocks noGrp="1"/>
          </p:cNvSpPr>
          <p:nvPr>
            <p:ph idx="1"/>
          </p:nvPr>
        </p:nvSpPr>
        <p:spPr/>
        <p:txBody>
          <a:bodyPr>
            <a:normAutofit fontScale="92500" lnSpcReduction="10000"/>
          </a:bodyPr>
          <a:lstStyle/>
          <a:p>
            <a:r>
              <a:rPr lang="en-GB" sz="3200" dirty="0">
                <a:latin typeface="Twinkl Cursive Unlooped" panose="02000000000000000000" pitchFamily="2" charset="0"/>
              </a:rPr>
              <a:t>When children can form all the letters correctly we move onto teaching children how to join.	</a:t>
            </a:r>
          </a:p>
          <a:p>
            <a:r>
              <a:rPr lang="en-GB" sz="3200" dirty="0">
                <a:latin typeface="Twinkl Cursive Unlooped" panose="02000000000000000000" pitchFamily="2" charset="0"/>
              </a:rPr>
              <a:t>As children's letter formation improves they move to narrower lines.</a:t>
            </a:r>
          </a:p>
          <a:p>
            <a:r>
              <a:rPr lang="en-GB" sz="3200" dirty="0">
                <a:latin typeface="Twinkl Cursive Unlooped" panose="02000000000000000000" pitchFamily="2" charset="0"/>
              </a:rPr>
              <a:t>Once children don’t need to use the lined paper we move on to plain paper books with line guides. (This is in Year 2)  </a:t>
            </a:r>
          </a:p>
        </p:txBody>
      </p:sp>
    </p:spTree>
    <p:extLst>
      <p:ext uri="{BB962C8B-B14F-4D97-AF65-F5344CB8AC3E}">
        <p14:creationId xmlns:p14="http://schemas.microsoft.com/office/powerpoint/2010/main" val="927554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Unlooped" panose="02000000000000000000" pitchFamily="2" charset="0"/>
              </a:rPr>
              <a:t>Questions?</a:t>
            </a:r>
          </a:p>
        </p:txBody>
      </p:sp>
      <p:sp>
        <p:nvSpPr>
          <p:cNvPr id="3" name="Content Placeholder 2"/>
          <p:cNvSpPr>
            <a:spLocks noGrp="1"/>
          </p:cNvSpPr>
          <p:nvPr>
            <p:ph idx="1"/>
          </p:nvPr>
        </p:nvSpPr>
        <p:spPr/>
        <p:txBody>
          <a:bodyPr>
            <a:normAutofit lnSpcReduction="10000"/>
          </a:bodyPr>
          <a:lstStyle/>
          <a:p>
            <a:endParaRPr lang="en-GB" dirty="0">
              <a:latin typeface="Twinkl Cursive Unlooped" panose="02000000000000000000" pitchFamily="2" charset="0"/>
            </a:endParaRPr>
          </a:p>
          <a:p>
            <a:endParaRPr lang="en-GB" dirty="0">
              <a:latin typeface="Twinkl Cursive Unlooped" panose="02000000000000000000" pitchFamily="2" charset="0"/>
            </a:endParaRPr>
          </a:p>
          <a:p>
            <a:endParaRPr lang="en-GB" dirty="0">
              <a:latin typeface="Twinkl Cursive Unlooped" panose="02000000000000000000" pitchFamily="2" charset="0"/>
            </a:endParaRPr>
          </a:p>
          <a:p>
            <a:endParaRPr lang="en-GB" dirty="0">
              <a:latin typeface="Twinkl Cursive Unlooped" panose="02000000000000000000" pitchFamily="2" charset="0"/>
            </a:endParaRPr>
          </a:p>
          <a:p>
            <a:endParaRPr lang="en-GB" dirty="0">
              <a:latin typeface="Twinkl Cursive Unlooped" panose="02000000000000000000" pitchFamily="2" charset="0"/>
            </a:endParaRPr>
          </a:p>
          <a:p>
            <a:pPr marL="0" indent="0" algn="ctr">
              <a:buNone/>
            </a:pPr>
            <a:r>
              <a:rPr lang="en-GB" sz="4000" dirty="0">
                <a:latin typeface="Twinkl Cursive Unlooped" panose="02000000000000000000" pitchFamily="2" charset="0"/>
              </a:rPr>
              <a:t>Thank you for your time.</a:t>
            </a:r>
          </a:p>
        </p:txBody>
      </p:sp>
    </p:spTree>
    <p:extLst>
      <p:ext uri="{BB962C8B-B14F-4D97-AF65-F5344CB8AC3E}">
        <p14:creationId xmlns:p14="http://schemas.microsoft.com/office/powerpoint/2010/main" val="493380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40A86-923F-49DD-84A8-E20B97DE1D71}"/>
              </a:ext>
            </a:extLst>
          </p:cNvPr>
          <p:cNvSpPr>
            <a:spLocks noGrp="1"/>
          </p:cNvSpPr>
          <p:nvPr>
            <p:ph type="title"/>
          </p:nvPr>
        </p:nvSpPr>
        <p:spPr/>
        <p:txBody>
          <a:bodyPr/>
          <a:lstStyle/>
          <a:p>
            <a:r>
              <a:rPr lang="en-GB" dirty="0">
                <a:latin typeface="Twinkl Cursive Unlooped" panose="02000000000000000000" pitchFamily="2" charset="0"/>
              </a:rPr>
              <a:t>Getting Ready to Write……</a:t>
            </a:r>
          </a:p>
        </p:txBody>
      </p:sp>
      <p:sp>
        <p:nvSpPr>
          <p:cNvPr id="3" name="Content Placeholder 2">
            <a:extLst>
              <a:ext uri="{FF2B5EF4-FFF2-40B4-BE49-F238E27FC236}">
                <a16:creationId xmlns:a16="http://schemas.microsoft.com/office/drawing/2014/main" id="{006920F2-CF99-45BF-B3FA-308E783542E9}"/>
              </a:ext>
            </a:extLst>
          </p:cNvPr>
          <p:cNvSpPr>
            <a:spLocks noGrp="1"/>
          </p:cNvSpPr>
          <p:nvPr>
            <p:ph idx="1"/>
          </p:nvPr>
        </p:nvSpPr>
        <p:spPr>
          <a:xfrm>
            <a:off x="1295401" y="2556932"/>
            <a:ext cx="9601196" cy="3494244"/>
          </a:xfrm>
        </p:spPr>
        <p:txBody>
          <a:bodyPr>
            <a:normAutofit fontScale="92500" lnSpcReduction="20000"/>
          </a:bodyPr>
          <a:lstStyle/>
          <a:p>
            <a:pPr marL="0" indent="0">
              <a:buNone/>
            </a:pPr>
            <a:r>
              <a:rPr lang="en-GB" sz="2000" b="1" dirty="0">
                <a:latin typeface="Twinkl Cursive Unlooped" panose="02000000000000000000" pitchFamily="2" charset="0"/>
              </a:rPr>
              <a:t>Pick up the paper bag!!!!</a:t>
            </a:r>
          </a:p>
          <a:p>
            <a:pPr marL="0" indent="0">
              <a:buNone/>
            </a:pPr>
            <a:endParaRPr lang="en-GB" sz="2000" dirty="0">
              <a:latin typeface="Twinkl Cursive Unlooped" panose="02000000000000000000" pitchFamily="2" charset="0"/>
            </a:endParaRPr>
          </a:p>
          <a:p>
            <a:pPr marL="0" indent="0">
              <a:buNone/>
            </a:pPr>
            <a:r>
              <a:rPr lang="en-GB" sz="2000" dirty="0">
                <a:latin typeface="Twinkl Cursive Unlooped" panose="02000000000000000000" pitchFamily="2" charset="0"/>
              </a:rPr>
              <a:t>Stand up </a:t>
            </a:r>
          </a:p>
          <a:p>
            <a:pPr marL="0" indent="0">
              <a:buNone/>
            </a:pPr>
            <a:endParaRPr lang="en-GB" sz="2000" dirty="0">
              <a:latin typeface="Twinkl Cursive Unlooped" panose="02000000000000000000" pitchFamily="2" charset="0"/>
            </a:endParaRPr>
          </a:p>
          <a:p>
            <a:pPr marL="0" indent="0">
              <a:buNone/>
            </a:pPr>
            <a:r>
              <a:rPr lang="en-GB" sz="2000" dirty="0">
                <a:latin typeface="Twinkl Cursive Unlooped" panose="02000000000000000000" pitchFamily="2" charset="0"/>
              </a:rPr>
              <a:t>Hold your arm at shoulder height </a:t>
            </a:r>
          </a:p>
          <a:p>
            <a:pPr marL="0" indent="0">
              <a:buNone/>
            </a:pPr>
            <a:endParaRPr lang="en-GB" sz="2000" dirty="0">
              <a:latin typeface="Twinkl Cursive Unlooped" panose="02000000000000000000" pitchFamily="2" charset="0"/>
            </a:endParaRPr>
          </a:p>
          <a:p>
            <a:pPr marL="0" indent="0">
              <a:buNone/>
            </a:pPr>
            <a:r>
              <a:rPr lang="en-GB" sz="2000" dirty="0">
                <a:latin typeface="Twinkl Cursive Unlooped" panose="02000000000000000000" pitchFamily="2" charset="0"/>
              </a:rPr>
              <a:t>Scrunch the paper bag into as small a ball as you can.</a:t>
            </a:r>
          </a:p>
          <a:p>
            <a:pPr marL="0" indent="0">
              <a:buNone/>
            </a:pPr>
            <a:endParaRPr lang="en-GB" sz="2000" dirty="0">
              <a:latin typeface="Twinkl Cursive Unlooped" panose="02000000000000000000" pitchFamily="2" charset="0"/>
            </a:endParaRPr>
          </a:p>
          <a:p>
            <a:pPr marL="0" indent="0">
              <a:buNone/>
            </a:pPr>
            <a:r>
              <a:rPr lang="en-GB" sz="2000" dirty="0">
                <a:latin typeface="Twinkl Cursive Unlooped" panose="02000000000000000000" pitchFamily="2" charset="0"/>
              </a:rPr>
              <a:t>Now unfold it using only that hand without lowering your arm.</a:t>
            </a:r>
          </a:p>
        </p:txBody>
      </p:sp>
    </p:spTree>
    <p:extLst>
      <p:ext uri="{BB962C8B-B14F-4D97-AF65-F5344CB8AC3E}">
        <p14:creationId xmlns:p14="http://schemas.microsoft.com/office/powerpoint/2010/main" val="387451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40A86-923F-49DD-84A8-E20B97DE1D71}"/>
              </a:ext>
            </a:extLst>
          </p:cNvPr>
          <p:cNvSpPr>
            <a:spLocks noGrp="1"/>
          </p:cNvSpPr>
          <p:nvPr>
            <p:ph type="title"/>
          </p:nvPr>
        </p:nvSpPr>
        <p:spPr/>
        <p:txBody>
          <a:bodyPr/>
          <a:lstStyle/>
          <a:p>
            <a:r>
              <a:rPr lang="en-GB" b="1" dirty="0">
                <a:latin typeface="Twinkl Cursive Unlooped" panose="02000000000000000000" pitchFamily="2" charset="0"/>
              </a:rPr>
              <a:t>Core Strength and Shoulder Girdle </a:t>
            </a:r>
          </a:p>
        </p:txBody>
      </p:sp>
      <p:sp>
        <p:nvSpPr>
          <p:cNvPr id="3" name="Content Placeholder 2">
            <a:extLst>
              <a:ext uri="{FF2B5EF4-FFF2-40B4-BE49-F238E27FC236}">
                <a16:creationId xmlns:a16="http://schemas.microsoft.com/office/drawing/2014/main" id="{006920F2-CF99-45BF-B3FA-308E783542E9}"/>
              </a:ext>
            </a:extLst>
          </p:cNvPr>
          <p:cNvSpPr>
            <a:spLocks noGrp="1"/>
          </p:cNvSpPr>
          <p:nvPr>
            <p:ph idx="1"/>
          </p:nvPr>
        </p:nvSpPr>
        <p:spPr/>
        <p:txBody>
          <a:bodyPr>
            <a:normAutofit lnSpcReduction="10000"/>
          </a:bodyPr>
          <a:lstStyle/>
          <a:p>
            <a:pPr marL="0" indent="0">
              <a:buNone/>
            </a:pPr>
            <a:r>
              <a:rPr lang="en-GB" dirty="0">
                <a:latin typeface="Twinkl Cursive Unlooped" panose="02000000000000000000" pitchFamily="2" charset="0"/>
              </a:rPr>
              <a:t>These </a:t>
            </a:r>
            <a:r>
              <a:rPr lang="en-GB" b="1" dirty="0">
                <a:latin typeface="Twinkl Cursive Unlooped" panose="02000000000000000000" pitchFamily="2" charset="0"/>
              </a:rPr>
              <a:t>two things </a:t>
            </a:r>
            <a:r>
              <a:rPr lang="en-GB" dirty="0">
                <a:latin typeface="Twinkl Cursive Unlooped" panose="02000000000000000000" pitchFamily="2" charset="0"/>
              </a:rPr>
              <a:t>are key in preparing children to write.</a:t>
            </a:r>
          </a:p>
          <a:p>
            <a:pPr marL="0" indent="0">
              <a:buNone/>
            </a:pPr>
            <a:endParaRPr lang="en-GB" dirty="0">
              <a:latin typeface="Twinkl Cursive Unlooped" panose="02000000000000000000" pitchFamily="2" charset="0"/>
            </a:endParaRPr>
          </a:p>
          <a:p>
            <a:pPr marL="0" indent="0">
              <a:buNone/>
            </a:pPr>
            <a:r>
              <a:rPr lang="en-GB" dirty="0">
                <a:latin typeface="Twinkl Cursive Unlooped" panose="02000000000000000000" pitchFamily="2" charset="0"/>
              </a:rPr>
              <a:t>Things to </a:t>
            </a:r>
            <a:r>
              <a:rPr lang="en-GB" b="1" dirty="0">
                <a:latin typeface="Twinkl Cursive Unlooped" panose="02000000000000000000" pitchFamily="2" charset="0"/>
              </a:rPr>
              <a:t>strengthen</a:t>
            </a:r>
            <a:r>
              <a:rPr lang="en-GB" dirty="0">
                <a:latin typeface="Twinkl Cursive Unlooped" panose="02000000000000000000" pitchFamily="2" charset="0"/>
              </a:rPr>
              <a:t> these areas:</a:t>
            </a:r>
          </a:p>
          <a:p>
            <a:pPr marL="0" indent="0">
              <a:buNone/>
            </a:pPr>
            <a:r>
              <a:rPr lang="en-GB" dirty="0">
                <a:latin typeface="Twinkl Cursive Unlooped" panose="02000000000000000000" pitchFamily="2" charset="0"/>
              </a:rPr>
              <a:t>	hanging from monkey bars</a:t>
            </a:r>
          </a:p>
          <a:p>
            <a:pPr marL="0" indent="0">
              <a:buNone/>
            </a:pPr>
            <a:r>
              <a:rPr lang="en-GB" dirty="0">
                <a:latin typeface="Twinkl Cursive Unlooped" panose="02000000000000000000" pitchFamily="2" charset="0"/>
              </a:rPr>
              <a:t>	climbing </a:t>
            </a:r>
          </a:p>
          <a:p>
            <a:pPr marL="0" indent="0">
              <a:buNone/>
            </a:pPr>
            <a:r>
              <a:rPr lang="en-GB" dirty="0">
                <a:latin typeface="Twinkl Cursive Unlooped" panose="02000000000000000000" pitchFamily="2" charset="0"/>
              </a:rPr>
              <a:t>	pushing and pulling </a:t>
            </a:r>
          </a:p>
          <a:p>
            <a:pPr marL="0" indent="0">
              <a:buNone/>
            </a:pPr>
            <a:r>
              <a:rPr lang="en-GB" dirty="0">
                <a:latin typeface="Twinkl Cursive Unlooped" panose="02000000000000000000" pitchFamily="2" charset="0"/>
              </a:rPr>
              <a:t>	weight baring – carrying/holding heavier things</a:t>
            </a:r>
          </a:p>
        </p:txBody>
      </p:sp>
    </p:spTree>
    <p:extLst>
      <p:ext uri="{BB962C8B-B14F-4D97-AF65-F5344CB8AC3E}">
        <p14:creationId xmlns:p14="http://schemas.microsoft.com/office/powerpoint/2010/main" val="78013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40A86-923F-49DD-84A8-E20B97DE1D71}"/>
              </a:ext>
            </a:extLst>
          </p:cNvPr>
          <p:cNvSpPr>
            <a:spLocks noGrp="1"/>
          </p:cNvSpPr>
          <p:nvPr>
            <p:ph type="title"/>
          </p:nvPr>
        </p:nvSpPr>
        <p:spPr/>
        <p:txBody>
          <a:bodyPr/>
          <a:lstStyle/>
          <a:p>
            <a:r>
              <a:rPr lang="en-GB" b="1" dirty="0">
                <a:latin typeface="Twinkl Cursive Unlooped" panose="02000000000000000000" pitchFamily="2" charset="0"/>
              </a:rPr>
              <a:t>Core Strength and Shoulder Girdle </a:t>
            </a:r>
          </a:p>
        </p:txBody>
      </p:sp>
      <p:sp>
        <p:nvSpPr>
          <p:cNvPr id="3" name="Content Placeholder 2">
            <a:extLst>
              <a:ext uri="{FF2B5EF4-FFF2-40B4-BE49-F238E27FC236}">
                <a16:creationId xmlns:a16="http://schemas.microsoft.com/office/drawing/2014/main" id="{006920F2-CF99-45BF-B3FA-308E783542E9}"/>
              </a:ext>
            </a:extLst>
          </p:cNvPr>
          <p:cNvSpPr>
            <a:spLocks noGrp="1"/>
          </p:cNvSpPr>
          <p:nvPr>
            <p:ph idx="1"/>
          </p:nvPr>
        </p:nvSpPr>
        <p:spPr/>
        <p:txBody>
          <a:bodyPr>
            <a:normAutofit fontScale="92500" lnSpcReduction="10000"/>
          </a:bodyPr>
          <a:lstStyle/>
          <a:p>
            <a:pPr marL="0" indent="0">
              <a:buNone/>
            </a:pPr>
            <a:r>
              <a:rPr lang="en-GB" dirty="0">
                <a:latin typeface="Twinkl Cursive Unlooped" panose="02000000000000000000" pitchFamily="2" charset="0"/>
              </a:rPr>
              <a:t>Developing these two areas of strength can also help with </a:t>
            </a:r>
          </a:p>
          <a:p>
            <a:pPr marL="0" indent="0">
              <a:buNone/>
            </a:pPr>
            <a:r>
              <a:rPr lang="en-GB" b="1" dirty="0">
                <a:latin typeface="Twinkl Cursive Unlooped" panose="02000000000000000000" pitchFamily="2" charset="0"/>
              </a:rPr>
              <a:t>Postural Control </a:t>
            </a:r>
          </a:p>
          <a:p>
            <a:pPr marL="0" indent="0">
              <a:buNone/>
            </a:pPr>
            <a:endParaRPr lang="en-GB" b="1" dirty="0">
              <a:latin typeface="Twinkl Cursive Unlooped" panose="02000000000000000000" pitchFamily="2" charset="0"/>
            </a:endParaRPr>
          </a:p>
          <a:p>
            <a:pPr marL="0" indent="0">
              <a:buNone/>
            </a:pPr>
            <a:r>
              <a:rPr lang="en-GB" dirty="0">
                <a:latin typeface="Twinkl Cursive Unlooped" panose="02000000000000000000" pitchFamily="2" charset="0"/>
              </a:rPr>
              <a:t>To be able to write children need to be able to </a:t>
            </a:r>
            <a:r>
              <a:rPr lang="en-GB" b="1" dirty="0">
                <a:latin typeface="Twinkl Cursive Unlooped" panose="02000000000000000000" pitchFamily="2" charset="0"/>
              </a:rPr>
              <a:t>maintain their posture </a:t>
            </a:r>
            <a:r>
              <a:rPr lang="en-GB" dirty="0">
                <a:latin typeface="Twinkl Cursive Unlooped" panose="02000000000000000000" pitchFamily="2" charset="0"/>
              </a:rPr>
              <a:t>or writing position for short periods of time, longer as they go through school.</a:t>
            </a:r>
          </a:p>
          <a:p>
            <a:pPr marL="0" indent="0">
              <a:buNone/>
            </a:pPr>
            <a:r>
              <a:rPr lang="en-GB" dirty="0">
                <a:latin typeface="Twinkl Cursive Unlooped" panose="02000000000000000000" pitchFamily="2" charset="0"/>
              </a:rPr>
              <a:t>Can your child sit and write for a few minutes at a time with a straight back?</a:t>
            </a:r>
          </a:p>
          <a:p>
            <a:pPr marL="0" indent="0">
              <a:buNone/>
            </a:pPr>
            <a:r>
              <a:rPr lang="en-GB" dirty="0">
                <a:latin typeface="Twinkl Cursive Unlooped" panose="02000000000000000000" pitchFamily="2" charset="0"/>
              </a:rPr>
              <a:t>Can they lay on the floor for a period of time and write or colour?</a:t>
            </a:r>
          </a:p>
        </p:txBody>
      </p:sp>
    </p:spTree>
    <p:extLst>
      <p:ext uri="{BB962C8B-B14F-4D97-AF65-F5344CB8AC3E}">
        <p14:creationId xmlns:p14="http://schemas.microsoft.com/office/powerpoint/2010/main" val="111973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2E24-4347-4B9D-8E94-5635F95E955E}"/>
              </a:ext>
            </a:extLst>
          </p:cNvPr>
          <p:cNvSpPr>
            <a:spLocks noGrp="1"/>
          </p:cNvSpPr>
          <p:nvPr>
            <p:ph type="title"/>
          </p:nvPr>
        </p:nvSpPr>
        <p:spPr/>
        <p:txBody>
          <a:bodyPr/>
          <a:lstStyle/>
          <a:p>
            <a:r>
              <a:rPr lang="en-US" b="1" dirty="0">
                <a:latin typeface="Twinkl Cursive Unlooped" panose="02000000000000000000" pitchFamily="2" charset="0"/>
              </a:rPr>
              <a:t>Junk Modelling/Wood Work</a:t>
            </a:r>
            <a:endParaRPr lang="en-GB" b="1" dirty="0">
              <a:latin typeface="Twinkl Cursive Unlooped" panose="02000000000000000000" pitchFamily="2" charset="0"/>
            </a:endParaRPr>
          </a:p>
        </p:txBody>
      </p:sp>
      <p:sp>
        <p:nvSpPr>
          <p:cNvPr id="3" name="Content Placeholder 2">
            <a:extLst>
              <a:ext uri="{FF2B5EF4-FFF2-40B4-BE49-F238E27FC236}">
                <a16:creationId xmlns:a16="http://schemas.microsoft.com/office/drawing/2014/main" id="{250CCC2F-F814-4239-B682-ABB0ADB73BDF}"/>
              </a:ext>
            </a:extLst>
          </p:cNvPr>
          <p:cNvSpPr>
            <a:spLocks noGrp="1"/>
          </p:cNvSpPr>
          <p:nvPr>
            <p:ph idx="1"/>
          </p:nvPr>
        </p:nvSpPr>
        <p:spPr/>
        <p:txBody>
          <a:bodyPr>
            <a:normAutofit fontScale="92500" lnSpcReduction="10000"/>
          </a:bodyPr>
          <a:lstStyle/>
          <a:p>
            <a:r>
              <a:rPr lang="en-US" sz="2600" dirty="0">
                <a:latin typeface="Twinkl Cursive Unlooped" panose="02000000000000000000" pitchFamily="2" charset="0"/>
              </a:rPr>
              <a:t>Develops gross and fine motor skills</a:t>
            </a:r>
          </a:p>
          <a:p>
            <a:r>
              <a:rPr lang="en-US" sz="2600" dirty="0">
                <a:latin typeface="Twinkl Cursive Unlooped" panose="02000000000000000000" pitchFamily="2" charset="0"/>
              </a:rPr>
              <a:t>Develops dexterity </a:t>
            </a:r>
          </a:p>
          <a:p>
            <a:r>
              <a:rPr lang="en-US" sz="2600" dirty="0">
                <a:latin typeface="Twinkl Cursive Unlooped" panose="02000000000000000000" pitchFamily="2" charset="0"/>
              </a:rPr>
              <a:t>Problem solving </a:t>
            </a:r>
          </a:p>
          <a:p>
            <a:r>
              <a:rPr lang="en-US" sz="2600" dirty="0">
                <a:latin typeface="Twinkl Cursive Unlooped" panose="02000000000000000000" pitchFamily="2" charset="0"/>
              </a:rPr>
              <a:t>Cutting skills</a:t>
            </a:r>
          </a:p>
          <a:p>
            <a:r>
              <a:rPr lang="en-US" sz="2600" dirty="0">
                <a:latin typeface="Twinkl Cursive Unlooped" panose="02000000000000000000" pitchFamily="2" charset="0"/>
              </a:rPr>
              <a:t>Sticking skills </a:t>
            </a:r>
          </a:p>
          <a:p>
            <a:endParaRPr lang="en-US" dirty="0"/>
          </a:p>
          <a:p>
            <a:pPr marL="0" indent="0" algn="ctr">
              <a:buNone/>
            </a:pPr>
            <a:r>
              <a:rPr lang="en-US" b="1" dirty="0">
                <a:latin typeface="Twinkl Cursive Unlooped" panose="02000000000000000000" pitchFamily="2" charset="0"/>
              </a:rPr>
              <a:t>All of the above help to develop the skills and strength needed for writing.</a:t>
            </a:r>
          </a:p>
          <a:p>
            <a:endParaRPr lang="en-GB" dirty="0"/>
          </a:p>
        </p:txBody>
      </p:sp>
    </p:spTree>
    <p:extLst>
      <p:ext uri="{BB962C8B-B14F-4D97-AF65-F5344CB8AC3E}">
        <p14:creationId xmlns:p14="http://schemas.microsoft.com/office/powerpoint/2010/main" val="3552780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2E24-4347-4B9D-8E94-5635F95E955E}"/>
              </a:ext>
            </a:extLst>
          </p:cNvPr>
          <p:cNvSpPr>
            <a:spLocks noGrp="1"/>
          </p:cNvSpPr>
          <p:nvPr>
            <p:ph type="title"/>
          </p:nvPr>
        </p:nvSpPr>
        <p:spPr>
          <a:xfrm>
            <a:off x="1295402" y="874555"/>
            <a:ext cx="9601196" cy="1303867"/>
          </a:xfrm>
        </p:spPr>
        <p:txBody>
          <a:bodyPr/>
          <a:lstStyle/>
          <a:p>
            <a:r>
              <a:rPr lang="en-US" b="1" dirty="0">
                <a:latin typeface="Twinkl Cursive Unlooped" panose="02000000000000000000" pitchFamily="2" charset="0"/>
              </a:rPr>
              <a:t>Other things to know and try ….</a:t>
            </a:r>
            <a:endParaRPr lang="en-GB" b="1" dirty="0">
              <a:latin typeface="Twinkl Cursive Unlooped" panose="02000000000000000000" pitchFamily="2" charset="0"/>
            </a:endParaRPr>
          </a:p>
        </p:txBody>
      </p:sp>
      <p:sp>
        <p:nvSpPr>
          <p:cNvPr id="3" name="Content Placeholder 2">
            <a:extLst>
              <a:ext uri="{FF2B5EF4-FFF2-40B4-BE49-F238E27FC236}">
                <a16:creationId xmlns:a16="http://schemas.microsoft.com/office/drawing/2014/main" id="{250CCC2F-F814-4239-B682-ABB0ADB73BDF}"/>
              </a:ext>
            </a:extLst>
          </p:cNvPr>
          <p:cNvSpPr>
            <a:spLocks noGrp="1"/>
          </p:cNvSpPr>
          <p:nvPr>
            <p:ph idx="1"/>
          </p:nvPr>
        </p:nvSpPr>
        <p:spPr>
          <a:xfrm>
            <a:off x="860612" y="2556932"/>
            <a:ext cx="10416987" cy="3539068"/>
          </a:xfrm>
        </p:spPr>
        <p:txBody>
          <a:bodyPr>
            <a:normAutofit fontScale="40000" lnSpcReduction="20000"/>
          </a:bodyPr>
          <a:lstStyle/>
          <a:p>
            <a:pPr marL="0" indent="0" algn="ctr">
              <a:buNone/>
            </a:pPr>
            <a:r>
              <a:rPr lang="en-US" sz="4500" b="1" dirty="0">
                <a:latin typeface="Twinkl Cursive Unlooped" panose="02000000000000000000" pitchFamily="2" charset="0"/>
              </a:rPr>
              <a:t>Palmer Reflex </a:t>
            </a:r>
          </a:p>
          <a:p>
            <a:pPr marL="0" indent="0" algn="ctr">
              <a:buNone/>
            </a:pPr>
            <a:r>
              <a:rPr lang="en-US" sz="4500" dirty="0">
                <a:latin typeface="Twinkl Cursive Unlooped" panose="02000000000000000000" pitchFamily="2" charset="0"/>
              </a:rPr>
              <a:t>	Being able to hold your hand open when doing round and round the garden helps children prepare to be able to hold a pencil.</a:t>
            </a:r>
          </a:p>
          <a:p>
            <a:pPr marL="0" indent="0" algn="ctr">
              <a:buNone/>
            </a:pPr>
            <a:r>
              <a:rPr lang="en-US" sz="4500" dirty="0">
                <a:latin typeface="Twinkl Cursive Unlooped" panose="02000000000000000000" pitchFamily="2" charset="0"/>
              </a:rPr>
              <a:t>If they react by closing their hand, keep </a:t>
            </a:r>
            <a:r>
              <a:rPr lang="en-US" sz="4500" dirty="0" err="1">
                <a:latin typeface="Twinkl Cursive Unlooped" panose="02000000000000000000" pitchFamily="2" charset="0"/>
              </a:rPr>
              <a:t>practising</a:t>
            </a:r>
            <a:r>
              <a:rPr lang="en-US" sz="4500" dirty="0">
                <a:latin typeface="Twinkl Cursive Unlooped" panose="02000000000000000000" pitchFamily="2" charset="0"/>
              </a:rPr>
              <a:t> until they no longer do this.</a:t>
            </a:r>
          </a:p>
          <a:p>
            <a:pPr marL="0" indent="0" algn="ctr">
              <a:buNone/>
            </a:pPr>
            <a:endParaRPr lang="en-US" sz="4500" dirty="0">
              <a:latin typeface="Twinkl Cursive Unlooped" panose="02000000000000000000" pitchFamily="2" charset="0"/>
            </a:endParaRPr>
          </a:p>
          <a:p>
            <a:pPr marL="0" indent="0" algn="ctr">
              <a:buNone/>
            </a:pPr>
            <a:r>
              <a:rPr lang="en-US" sz="4500" dirty="0">
                <a:latin typeface="Twinkl Cursive Unlooped" panose="02000000000000000000" pitchFamily="2" charset="0"/>
              </a:rPr>
              <a:t>Can your child move both arms independently of each other? </a:t>
            </a:r>
          </a:p>
          <a:p>
            <a:pPr marL="0" indent="0" algn="ctr">
              <a:buNone/>
            </a:pPr>
            <a:r>
              <a:rPr lang="en-US" sz="4500" dirty="0">
                <a:latin typeface="Twinkl Cursive Unlooped" panose="02000000000000000000" pitchFamily="2" charset="0"/>
              </a:rPr>
              <a:t>	Can they make an anti clockwise circle with one arm and a clockwise one with the other?</a:t>
            </a:r>
          </a:p>
          <a:p>
            <a:pPr marL="0" indent="0" algn="ctr">
              <a:buNone/>
            </a:pPr>
            <a:endParaRPr lang="en-US" sz="4500" dirty="0">
              <a:latin typeface="Twinkl Cursive Unlooped" panose="02000000000000000000" pitchFamily="2" charset="0"/>
            </a:endParaRPr>
          </a:p>
          <a:p>
            <a:pPr marL="0" indent="0" algn="ctr">
              <a:buNone/>
            </a:pPr>
            <a:r>
              <a:rPr lang="en-US" sz="4500" dirty="0">
                <a:latin typeface="Twinkl Cursive Unlooped" panose="02000000000000000000" pitchFamily="2" charset="0"/>
              </a:rPr>
              <a:t>All of the above help to develop skills and strength needed for writing.</a:t>
            </a:r>
          </a:p>
          <a:p>
            <a:endParaRPr lang="en-GB" dirty="0"/>
          </a:p>
        </p:txBody>
      </p:sp>
    </p:spTree>
    <p:extLst>
      <p:ext uri="{BB962C8B-B14F-4D97-AF65-F5344CB8AC3E}">
        <p14:creationId xmlns:p14="http://schemas.microsoft.com/office/powerpoint/2010/main" val="293106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2E24-4347-4B9D-8E94-5635F95E955E}"/>
              </a:ext>
            </a:extLst>
          </p:cNvPr>
          <p:cNvSpPr>
            <a:spLocks noGrp="1"/>
          </p:cNvSpPr>
          <p:nvPr>
            <p:ph type="title"/>
          </p:nvPr>
        </p:nvSpPr>
        <p:spPr/>
        <p:txBody>
          <a:bodyPr/>
          <a:lstStyle/>
          <a:p>
            <a:r>
              <a:rPr lang="en-US" b="1" dirty="0">
                <a:latin typeface="Twinkl Cursive Unlooped" panose="02000000000000000000" pitchFamily="2" charset="0"/>
              </a:rPr>
              <a:t>Things to do over the summer….</a:t>
            </a:r>
            <a:endParaRPr lang="en-GB" b="1" dirty="0">
              <a:latin typeface="Twinkl Cursive Unlooped" panose="02000000000000000000" pitchFamily="2" charset="0"/>
            </a:endParaRPr>
          </a:p>
        </p:txBody>
      </p:sp>
      <p:sp>
        <p:nvSpPr>
          <p:cNvPr id="3" name="Content Placeholder 2">
            <a:extLst>
              <a:ext uri="{FF2B5EF4-FFF2-40B4-BE49-F238E27FC236}">
                <a16:creationId xmlns:a16="http://schemas.microsoft.com/office/drawing/2014/main" id="{250CCC2F-F814-4239-B682-ABB0ADB73BDF}"/>
              </a:ext>
            </a:extLst>
          </p:cNvPr>
          <p:cNvSpPr>
            <a:spLocks noGrp="1"/>
          </p:cNvSpPr>
          <p:nvPr>
            <p:ph idx="1"/>
          </p:nvPr>
        </p:nvSpPr>
        <p:spPr/>
        <p:txBody>
          <a:bodyPr>
            <a:normAutofit/>
          </a:bodyPr>
          <a:lstStyle/>
          <a:p>
            <a:r>
              <a:rPr lang="en-US" sz="2800" dirty="0">
                <a:latin typeface="Twinkl Cursive Unlooped" panose="02000000000000000000" pitchFamily="2" charset="0"/>
              </a:rPr>
              <a:t>Drawing lines starting at the top and go down. </a:t>
            </a:r>
          </a:p>
          <a:p>
            <a:pPr lvl="1"/>
            <a:r>
              <a:rPr lang="en-US" sz="1800" dirty="0">
                <a:latin typeface="Twinkl Cursive Unlooped" panose="02000000000000000000" pitchFamily="2" charset="0"/>
              </a:rPr>
              <a:t>(l, </a:t>
            </a:r>
            <a:r>
              <a:rPr lang="en-US" sz="1800" dirty="0" err="1">
                <a:latin typeface="Twinkl Cursive Unlooped" panose="02000000000000000000" pitchFamily="2" charset="0"/>
              </a:rPr>
              <a:t>i</a:t>
            </a:r>
            <a:r>
              <a:rPr lang="en-US" sz="1800" dirty="0">
                <a:latin typeface="Twinkl Cursive Unlooped" panose="02000000000000000000" pitchFamily="2" charset="0"/>
              </a:rPr>
              <a:t>, h, t, b all start at the top) </a:t>
            </a:r>
            <a:endParaRPr lang="en-US" sz="2800" dirty="0">
              <a:latin typeface="Twinkl Cursive Unlooped" panose="02000000000000000000" pitchFamily="2" charset="0"/>
            </a:endParaRPr>
          </a:p>
          <a:p>
            <a:r>
              <a:rPr lang="en-US" sz="2800" dirty="0">
                <a:latin typeface="Twinkl Cursive Unlooped" panose="02000000000000000000" pitchFamily="2" charset="0"/>
              </a:rPr>
              <a:t>Draw circles anti clockwise  </a:t>
            </a:r>
          </a:p>
          <a:p>
            <a:pPr lvl="1"/>
            <a:r>
              <a:rPr lang="en-US" sz="1800" dirty="0">
                <a:latin typeface="Twinkl Cursive Unlooped" panose="02000000000000000000" pitchFamily="2" charset="0"/>
              </a:rPr>
              <a:t>(</a:t>
            </a:r>
            <a:r>
              <a:rPr lang="en-US" sz="1800" dirty="0" err="1">
                <a:latin typeface="Twinkl Cursive Unlooped" panose="02000000000000000000" pitchFamily="2" charset="0"/>
              </a:rPr>
              <a:t>o,a,c</a:t>
            </a:r>
            <a:r>
              <a:rPr lang="en-US" sz="1800" dirty="0">
                <a:latin typeface="Twinkl Cursive Unlooped" panose="02000000000000000000" pitchFamily="2" charset="0"/>
              </a:rPr>
              <a:t> and d all start from an anti clockwise direction)</a:t>
            </a:r>
          </a:p>
          <a:p>
            <a:r>
              <a:rPr lang="en-US" sz="2800" dirty="0">
                <a:latin typeface="Twinkl Cursive Unlooped" panose="02000000000000000000" pitchFamily="2" charset="0"/>
              </a:rPr>
              <a:t>Zig Zag</a:t>
            </a:r>
          </a:p>
          <a:p>
            <a:pPr lvl="1"/>
            <a:r>
              <a:rPr lang="en-US" sz="1800" dirty="0">
                <a:latin typeface="Twinkl Cursive Unlooped" panose="02000000000000000000" pitchFamily="2" charset="0"/>
              </a:rPr>
              <a:t>(down then up like a w, v or x)</a:t>
            </a:r>
            <a:endParaRPr lang="en-GB" sz="2400" dirty="0">
              <a:latin typeface="Twinkl Cursive Unlooped" panose="02000000000000000000" pitchFamily="2" charset="0"/>
            </a:endParaRPr>
          </a:p>
          <a:p>
            <a:pPr lvl="1"/>
            <a:endParaRPr lang="en-GB" dirty="0">
              <a:latin typeface="Twinkl Cursive Unlooped" panose="02000000000000000000" pitchFamily="2" charset="0"/>
            </a:endParaRPr>
          </a:p>
        </p:txBody>
      </p:sp>
    </p:spTree>
    <p:extLst>
      <p:ext uri="{BB962C8B-B14F-4D97-AF65-F5344CB8AC3E}">
        <p14:creationId xmlns:p14="http://schemas.microsoft.com/office/powerpoint/2010/main" val="17559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63191"/>
            <a:ext cx="9601196" cy="1303867"/>
          </a:xfrm>
        </p:spPr>
        <p:txBody>
          <a:bodyPr>
            <a:normAutofit fontScale="90000"/>
          </a:bodyPr>
          <a:lstStyle/>
          <a:p>
            <a:r>
              <a:rPr lang="en-GB" b="1" dirty="0">
                <a:latin typeface="Twinkl Cursive Unlooped" panose="02000000000000000000" pitchFamily="2" charset="0"/>
              </a:rPr>
              <a:t>Words you will hear your children saying about letters:</a:t>
            </a:r>
          </a:p>
        </p:txBody>
      </p:sp>
      <p:sp>
        <p:nvSpPr>
          <p:cNvPr id="3" name="Content Placeholder 2"/>
          <p:cNvSpPr>
            <a:spLocks noGrp="1"/>
          </p:cNvSpPr>
          <p:nvPr>
            <p:ph idx="1"/>
          </p:nvPr>
        </p:nvSpPr>
        <p:spPr>
          <a:xfrm>
            <a:off x="862885" y="2608447"/>
            <a:ext cx="10444766" cy="3534776"/>
          </a:xfrm>
        </p:spPr>
        <p:txBody>
          <a:bodyPr>
            <a:normAutofit fontScale="70000" lnSpcReduction="20000"/>
          </a:bodyPr>
          <a:lstStyle/>
          <a:p>
            <a:pPr lvl="1">
              <a:lnSpc>
                <a:spcPct val="107000"/>
              </a:lnSpc>
              <a:spcAft>
                <a:spcPts val="0"/>
              </a:spcAft>
              <a:buFont typeface="Courier New" panose="02070309020205020404" pitchFamily="49" charset="0"/>
              <a:buChar char="o"/>
            </a:pPr>
            <a:r>
              <a:rPr lang="en-GB" sz="5700" dirty="0">
                <a:latin typeface="Twinkl Cursive Unlooped" panose="02000000000000000000" pitchFamily="2" charset="0"/>
                <a:ea typeface="Calibri" panose="020F0502020204030204" pitchFamily="34" charset="0"/>
                <a:cs typeface="Times New Roman" panose="02020603050405020304" pitchFamily="18" charset="0"/>
              </a:rPr>
              <a:t>tall letters </a:t>
            </a:r>
            <a:r>
              <a:rPr lang="en-GB" sz="3200" dirty="0">
                <a:latin typeface="Twinkl Cursive Unlooped" panose="02000000000000000000" pitchFamily="2" charset="0"/>
                <a:ea typeface="Calibri" panose="020F0502020204030204" pitchFamily="34" charset="0"/>
                <a:cs typeface="Times New Roman" panose="02020603050405020304" pitchFamily="18" charset="0"/>
              </a:rPr>
              <a:t>(b d h k l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0"/>
              </a:spcAft>
              <a:buFont typeface="Courier New" panose="02070309020205020404" pitchFamily="49" charset="0"/>
              <a:buChar char="o"/>
            </a:pPr>
            <a:r>
              <a:rPr lang="en-GB" sz="5700" dirty="0">
                <a:latin typeface="Twinkl Cursive Unlooped" panose="02000000000000000000" pitchFamily="2" charset="0"/>
                <a:ea typeface="Calibri" panose="020F0502020204030204" pitchFamily="34" charset="0"/>
                <a:cs typeface="Times New Roman" panose="02020603050405020304" pitchFamily="18" charset="0"/>
              </a:rPr>
              <a:t>short letters </a:t>
            </a:r>
            <a:r>
              <a:rPr lang="en-GB" sz="3200" dirty="0">
                <a:latin typeface="Twinkl Cursive Unlooped" panose="02000000000000000000" pitchFamily="2" charset="0"/>
                <a:ea typeface="Calibri" panose="020F0502020204030204" pitchFamily="34" charset="0"/>
                <a:cs typeface="Times New Roman" panose="02020603050405020304" pitchFamily="18" charset="0"/>
              </a:rPr>
              <a:t>(a c e </a:t>
            </a:r>
            <a:r>
              <a:rPr lang="en-GB" sz="3200" dirty="0" err="1">
                <a:latin typeface="Twinkl Cursive Unlooped" panose="02000000000000000000" pitchFamily="2" charset="0"/>
                <a:ea typeface="Calibri" panose="020F0502020204030204" pitchFamily="34" charset="0"/>
                <a:cs typeface="Times New Roman" panose="02020603050405020304" pitchFamily="18" charset="0"/>
              </a:rPr>
              <a:t>i</a:t>
            </a:r>
            <a:r>
              <a:rPr lang="en-GB" sz="3200" dirty="0">
                <a:latin typeface="Twinkl Cursive Unlooped" panose="02000000000000000000" pitchFamily="2" charset="0"/>
                <a:ea typeface="Calibri" panose="020F0502020204030204" pitchFamily="34" charset="0"/>
                <a:cs typeface="Times New Roman" panose="02020603050405020304" pitchFamily="18" charset="0"/>
              </a:rPr>
              <a:t> m n o r s u v w x z)</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0"/>
              </a:spcAft>
              <a:buFont typeface="Courier New" panose="02070309020205020404" pitchFamily="49" charset="0"/>
              <a:buChar char="o"/>
            </a:pPr>
            <a:r>
              <a:rPr lang="en-GB" sz="5700" dirty="0">
                <a:latin typeface="Twinkl Cursive Unlooped" panose="02000000000000000000" pitchFamily="2" charset="0"/>
                <a:ea typeface="Calibri" panose="020F0502020204030204" pitchFamily="34" charset="0"/>
                <a:cs typeface="Times New Roman" panose="02020603050405020304" pitchFamily="18" charset="0"/>
              </a:rPr>
              <a:t>tail letters </a:t>
            </a:r>
            <a:r>
              <a:rPr lang="en-GB" sz="3200" dirty="0">
                <a:latin typeface="Twinkl Cursive Unlooped" panose="02000000000000000000" pitchFamily="2" charset="0"/>
                <a:ea typeface="Calibri" panose="020F0502020204030204" pitchFamily="34" charset="0"/>
                <a:cs typeface="Times New Roman" panose="02020603050405020304" pitchFamily="18" charset="0"/>
              </a:rPr>
              <a:t>(g j p q)</a:t>
            </a:r>
          </a:p>
          <a:p>
            <a:pPr lvl="1">
              <a:lnSpc>
                <a:spcPct val="107000"/>
              </a:lnSpc>
              <a:spcAft>
                <a:spcPts val="0"/>
              </a:spcAft>
              <a:buFont typeface="Courier New" panose="02070309020205020404" pitchFamily="49" charset="0"/>
              <a:buChar char="o"/>
            </a:pPr>
            <a:r>
              <a:rPr lang="en-GB" sz="5700" dirty="0">
                <a:latin typeface="Twinkl Cursive Unlooped" panose="02000000000000000000" pitchFamily="2" charset="0"/>
                <a:ea typeface="Calibri" panose="020F0502020204030204" pitchFamily="34" charset="0"/>
                <a:cs typeface="Times New Roman" panose="02020603050405020304" pitchFamily="18" charset="0"/>
              </a:rPr>
              <a:t>teenager t </a:t>
            </a:r>
            <a:r>
              <a:rPr lang="en-GB" sz="3200" dirty="0">
                <a:latin typeface="Twinkl Cursive Unlooped" panose="02000000000000000000" pitchFamily="2" charset="0"/>
                <a:ea typeface="Calibri" panose="020F0502020204030204" pitchFamily="34" charset="0"/>
                <a:cs typeface="Times New Roman" panose="02020603050405020304" pitchFamily="18" charset="0"/>
              </a:rPr>
              <a:t>(3/4 letter)</a:t>
            </a:r>
          </a:p>
          <a:p>
            <a:pPr lvl="1">
              <a:lnSpc>
                <a:spcPct val="107000"/>
              </a:lnSpc>
              <a:spcAft>
                <a:spcPts val="0"/>
              </a:spcAft>
              <a:buFont typeface="Courier New" panose="02070309020205020404" pitchFamily="49" charset="0"/>
              <a:buChar char="o"/>
            </a:pPr>
            <a:r>
              <a:rPr lang="en-GB" sz="5700" dirty="0">
                <a:latin typeface="Twinkl Cursive Unlooped" panose="02000000000000000000" pitchFamily="2" charset="0"/>
                <a:ea typeface="Calibri" panose="020F0502020204030204" pitchFamily="34" charset="0"/>
                <a:cs typeface="Times New Roman" panose="02020603050405020304" pitchFamily="18" charset="0"/>
              </a:rPr>
              <a:t>greedy letter </a:t>
            </a:r>
            <a:r>
              <a:rPr lang="en-GB" sz="3800" dirty="0">
                <a:latin typeface="Twinkl Cursive Unlooped" panose="02000000000000000000" pitchFamily="2" charset="0"/>
                <a:ea typeface="Calibri" panose="020F0502020204030204" pitchFamily="34" charset="0"/>
                <a:cs typeface="Times New Roman" panose="02020603050405020304" pitchFamily="18" charset="0"/>
              </a:rPr>
              <a:t>(f)</a:t>
            </a:r>
            <a:endParaRPr lang="en-GB" sz="4700" dirty="0">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Twinkl Cursive Unlooped" panose="02000000000000000000" pitchFamily="2" charset="0"/>
            </a:endParaRPr>
          </a:p>
        </p:txBody>
      </p:sp>
    </p:spTree>
    <p:extLst>
      <p:ext uri="{BB962C8B-B14F-4D97-AF65-F5344CB8AC3E}">
        <p14:creationId xmlns:p14="http://schemas.microsoft.com/office/powerpoint/2010/main" val="32401047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517</TotalTime>
  <Words>686</Words>
  <Application>Microsoft Office PowerPoint</Application>
  <PresentationFormat>Widescreen</PresentationFormat>
  <Paragraphs>93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Courier New</vt:lpstr>
      <vt:lpstr>Garamond</vt:lpstr>
      <vt:lpstr>Twinkl Cursive Unlooped</vt:lpstr>
      <vt:lpstr>Organic</vt:lpstr>
      <vt:lpstr>Readiness to Write at Stannington Infant School </vt:lpstr>
      <vt:lpstr>Why handwriting?</vt:lpstr>
      <vt:lpstr>Getting Ready to Write……</vt:lpstr>
      <vt:lpstr>Core Strength and Shoulder Girdle </vt:lpstr>
      <vt:lpstr>Core Strength and Shoulder Girdle </vt:lpstr>
      <vt:lpstr>Junk Modelling/Wood Work</vt:lpstr>
      <vt:lpstr>Other things to know and try ….</vt:lpstr>
      <vt:lpstr>Things to do over the summer….</vt:lpstr>
      <vt:lpstr>Words you will hear your children saying about letters:</vt:lpstr>
      <vt:lpstr>Language of handwriting </vt:lpstr>
      <vt:lpstr>Language of handwriting </vt:lpstr>
      <vt:lpstr>What is our handwriting style?</vt:lpstr>
      <vt:lpstr>Welcome Pinchy Parrot!</vt:lpstr>
      <vt:lpstr>PowerPoint Presentation</vt:lpstr>
      <vt:lpstr>How do we teach handwriting?</vt:lpstr>
      <vt:lpstr>Straight line family</vt:lpstr>
      <vt:lpstr>Coathanger family </vt:lpstr>
      <vt:lpstr>   Bridge family </vt:lpstr>
      <vt:lpstr>Zig Zag family </vt:lpstr>
      <vt:lpstr>Smile family </vt:lpstr>
      <vt:lpstr>Misfits family </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Handwriting at Stannington Infant School</dc:title>
  <dc:creator>Liz</dc:creator>
  <cp:lastModifiedBy>Liz Harris</cp:lastModifiedBy>
  <cp:revision>24</cp:revision>
  <dcterms:created xsi:type="dcterms:W3CDTF">2017-11-07T21:49:42Z</dcterms:created>
  <dcterms:modified xsi:type="dcterms:W3CDTF">2025-06-12T07:37:02Z</dcterms:modified>
</cp:coreProperties>
</file>