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6" r:id="rId4"/>
    <p:sldId id="287" r:id="rId5"/>
    <p:sldId id="288" r:id="rId6"/>
    <p:sldId id="289" r:id="rId7"/>
    <p:sldId id="284" r:id="rId8"/>
    <p:sldId id="290" r:id="rId9"/>
    <p:sldId id="259" r:id="rId10"/>
    <p:sldId id="275" r:id="rId11"/>
    <p:sldId id="274" r:id="rId12"/>
    <p:sldId id="260" r:id="rId13"/>
    <p:sldId id="261" r:id="rId14"/>
    <p:sldId id="276" r:id="rId15"/>
    <p:sldId id="277" r:id="rId16"/>
    <p:sldId id="281" r:id="rId17"/>
    <p:sldId id="278" r:id="rId18"/>
    <p:sldId id="283" r:id="rId19"/>
    <p:sldId id="282" r:id="rId20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12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.xml" Id="rId3" /><Relationship Type="http://schemas.openxmlformats.org/officeDocument/2006/relationships/notesMaster" Target="notesMasters/notesMaster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tableStyles" Target="tableStyle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theme" Target="theme/theme1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viewProps" Target="viewProps.xml" Id="rId23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presProps" Target="presProps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4084713-B335-41BF-B9EE-EA9F4175B3BD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D075281-5789-4264-96E6-F5B93FE8B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2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402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1 – we teach the children to read sets of sounds to begin with </a:t>
            </a:r>
          </a:p>
          <a:p>
            <a:r>
              <a:rPr lang="en-GB" dirty="0"/>
              <a:t>Click 2 – when they can read them we teach them to blend them to read simple words</a:t>
            </a:r>
          </a:p>
          <a:p>
            <a:r>
              <a:rPr lang="en-GB" dirty="0"/>
              <a:t>Click 3 – when they can do this we teach them to read the words in books – these are the books your child will bring home as their home reading book – we call it a phonetically decodable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63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this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434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this as it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75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my turn your turn with Set 1 cards – tell parents the rhyme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9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Play my turn your turn with Set 1 word cards for simple words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21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this as it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85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 and remind parents we call them ‘red’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59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701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88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4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04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94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21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8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7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as it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8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it as it is – this will go on the school website and you will be able to watch this video in full. Model saying ‘l’ as ‘</a:t>
            </a:r>
            <a:r>
              <a:rPr lang="en-GB" dirty="0" err="1"/>
              <a:t>ull</a:t>
            </a:r>
            <a:r>
              <a:rPr lang="en-GB" dirty="0"/>
              <a:t>’ not </a:t>
            </a:r>
            <a:r>
              <a:rPr lang="en-GB" dirty="0" err="1"/>
              <a:t>luh</a:t>
            </a:r>
            <a:r>
              <a:rPr lang="en-GB" dirty="0"/>
              <a:t>, r as ‘</a:t>
            </a:r>
            <a:r>
              <a:rPr lang="en-GB" dirty="0" err="1"/>
              <a:t>rr</a:t>
            </a:r>
            <a:r>
              <a:rPr lang="en-GB" dirty="0"/>
              <a:t>’ not ‘</a:t>
            </a:r>
            <a:r>
              <a:rPr lang="en-GB" dirty="0" err="1"/>
              <a:t>ruh</a:t>
            </a:r>
            <a:r>
              <a:rPr lang="en-GB" dirty="0"/>
              <a:t>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75281-5789-4264-96E6-F5B93FE8B5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6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0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9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9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46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30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4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4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598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3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6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3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BFE62-D0C9-4134-BE64-C5657962BDB1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702D7C-91F5-4BE8-AC1C-89E74DB44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oxfordowl.co.uk/reading/reading-schemes-oxford-levels/read-write-inc-phonics-guid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ln6PpV1G1I" TargetMode="External"/><Relationship Id="rId4" Type="http://schemas.openxmlformats.org/officeDocument/2006/relationships/hyperlink" Target="https://www.stanningtoninfants.co.uk/english-2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yln6PpV1G1I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Twinkl Cursive Unlooped" panose="02000000000000000000" pitchFamily="2" charset="0"/>
              </a:rPr>
              <a:t>Reading at Stannington Infant School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Twinkl Cursive Unlooped" panose="02000000000000000000" pitchFamily="2" charset="0"/>
              </a:rPr>
              <a:t>Read Write Inc. Phonics</a:t>
            </a:r>
          </a:p>
        </p:txBody>
      </p:sp>
    </p:spTree>
    <p:extLst>
      <p:ext uri="{BB962C8B-B14F-4D97-AF65-F5344CB8AC3E}">
        <p14:creationId xmlns:p14="http://schemas.microsoft.com/office/powerpoint/2010/main" val="399047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3F3D92-D3A4-4EF4-BF2C-C73691043B79}"/>
              </a:ext>
            </a:extLst>
          </p:cNvPr>
          <p:cNvGrpSpPr/>
          <p:nvPr/>
        </p:nvGrpSpPr>
        <p:grpSpPr>
          <a:xfrm>
            <a:off x="1795572" y="1523090"/>
            <a:ext cx="2098143" cy="2509018"/>
            <a:chOff x="743248" y="2088654"/>
            <a:chExt cx="2266950" cy="271088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4F4D0D-0E4C-45AB-B70A-BFDA01E6DEB5}"/>
                </a:ext>
              </a:extLst>
            </p:cNvPr>
            <p:cNvSpPr/>
            <p:nvPr/>
          </p:nvSpPr>
          <p:spPr>
            <a:xfrm rot="1578922">
              <a:off x="895106" y="367558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n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41E541-8FC1-4EE9-A244-6E8BA59A02BA}"/>
                </a:ext>
              </a:extLst>
            </p:cNvPr>
            <p:cNvSpPr/>
            <p:nvPr/>
          </p:nvSpPr>
          <p:spPr>
            <a:xfrm rot="21327025">
              <a:off x="1424285" y="3264991"/>
              <a:ext cx="727075" cy="11223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33D5ED-4ECA-475B-8D2D-DA224FBC822C}"/>
                </a:ext>
              </a:extLst>
            </p:cNvPr>
            <p:cNvSpPr/>
            <p:nvPr/>
          </p:nvSpPr>
          <p:spPr>
            <a:xfrm>
              <a:off x="1968798" y="2620466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4CC00D-625D-4BA5-A159-50BADA7D166A}"/>
                </a:ext>
              </a:extLst>
            </p:cNvPr>
            <p:cNvSpPr/>
            <p:nvPr/>
          </p:nvSpPr>
          <p:spPr>
            <a:xfrm>
              <a:off x="743248" y="2939554"/>
              <a:ext cx="725487" cy="11239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10" name="Picture 29" descr="SpeedSoundM.jpg">
              <a:extLst>
                <a:ext uri="{FF2B5EF4-FFF2-40B4-BE49-F238E27FC236}">
                  <a16:creationId xmlns:a16="http://schemas.microsoft.com/office/drawing/2014/main" id="{095B24DB-2B0C-4E80-BBDE-D213B796A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015261">
              <a:off x="819448" y="2137866"/>
              <a:ext cx="647700" cy="96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" name="Picture 31" descr="SpeedSoundS.jpg">
              <a:extLst>
                <a:ext uri="{FF2B5EF4-FFF2-40B4-BE49-F238E27FC236}">
                  <a16:creationId xmlns:a16="http://schemas.microsoft.com/office/drawing/2014/main" id="{6D730929-5911-4E8F-BADE-A7C75A27E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2564904"/>
              <a:ext cx="639762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36" descr="SpeedSoundA.jpg">
              <a:extLst>
                <a:ext uri="{FF2B5EF4-FFF2-40B4-BE49-F238E27FC236}">
                  <a16:creationId xmlns:a16="http://schemas.microsoft.com/office/drawing/2014/main" id="{B3D5B46F-1A87-44BF-8523-D5CFD463A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2277">
              <a:off x="2240260" y="2088654"/>
              <a:ext cx="633413" cy="869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8DE584-3858-4A98-AD82-DD99C1A43065}"/>
                </a:ext>
              </a:extLst>
            </p:cNvPr>
            <p:cNvSpPr/>
            <p:nvPr/>
          </p:nvSpPr>
          <p:spPr>
            <a:xfrm rot="1935871">
              <a:off x="2284710" y="3228479"/>
              <a:ext cx="725488" cy="112236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D0201-739B-4A9F-9B41-819CFDF23514}"/>
              </a:ext>
            </a:extLst>
          </p:cNvPr>
          <p:cNvGrpSpPr/>
          <p:nvPr/>
        </p:nvGrpSpPr>
        <p:grpSpPr>
          <a:xfrm>
            <a:off x="6285089" y="1720780"/>
            <a:ext cx="3172956" cy="1105112"/>
            <a:chOff x="5179992" y="2150855"/>
            <a:chExt cx="3172956" cy="1105112"/>
          </a:xfrm>
        </p:grpSpPr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5165A112-61A8-4D50-80F5-138A71314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5183">
              <a:off x="5179992" y="232223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mat</a:t>
              </a:r>
            </a:p>
          </p:txBody>
        </p:sp>
        <p:sp>
          <p:nvSpPr>
            <p:cNvPr id="16" name="Text Box 12">
              <a:extLst>
                <a:ext uri="{FF2B5EF4-FFF2-40B4-BE49-F238E27FC236}">
                  <a16:creationId xmlns:a16="http://schemas.microsoft.com/office/drawing/2014/main" id="{9578721E-5910-48E3-8970-93333264C6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22171">
              <a:off x="6130365" y="2671191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sad</a:t>
              </a: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30E0E275-F0E3-416F-98C2-907375270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65183">
              <a:off x="6862285" y="2150855"/>
              <a:ext cx="1490663" cy="584776"/>
            </a:xfrm>
            <a:prstGeom prst="rect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dirty="0">
                  <a:latin typeface="+mn-lt"/>
                  <a:ea typeface="MS PGothic" pitchFamily="34" charset="-128"/>
                  <a:cs typeface="Gill Sans"/>
                </a:rPr>
                <a:t>sat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3A2E510-6118-4914-9BBB-37A121602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13" y="4163908"/>
            <a:ext cx="4045595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6A768-DCE8-4347-8944-BF3B8F59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93" y="822334"/>
            <a:ext cx="9601196" cy="1303867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latin typeface="Twinkl Cursive Unlooped" panose="02000000000000000000" pitchFamily="2" charset="0"/>
              </a:rPr>
            </a:br>
            <a:r>
              <a:rPr lang="en-GB" b="1" dirty="0">
                <a:latin typeface="Twinkl Cursive Unlooped" panose="02000000000000000000" pitchFamily="2" charset="0"/>
              </a:rPr>
              <a:t>Speed Sounds</a:t>
            </a:r>
            <a:br>
              <a:rPr lang="en-GB" dirty="0">
                <a:latin typeface="Twinkl Cursive Unlooped" panose="02000000000000000000" pitchFamily="2" charset="0"/>
              </a:rPr>
            </a:b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94A89E-5709-49DC-818F-88FAD1EEA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We teach the children sets of words.</a:t>
            </a: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They are called speed sounds as </a:t>
            </a:r>
          </a:p>
          <a:p>
            <a:pPr marL="0" indent="0">
              <a:buNone/>
            </a:pPr>
            <a:r>
              <a:rPr lang="en-GB" sz="3200" dirty="0">
                <a:latin typeface="Twinkl Cursive Unlooped" panose="02000000000000000000" pitchFamily="2" charset="0"/>
              </a:rPr>
              <a:t>they learn to read then on sight.</a:t>
            </a: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DF1890-5266-4051-9CE9-81B964341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45" y="1751666"/>
            <a:ext cx="3423928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1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6A768-DCE8-4347-8944-BF3B8F59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047" y="838941"/>
            <a:ext cx="3205580" cy="12766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Set 1 Speed Sounds</a:t>
            </a:r>
            <a:br>
              <a:rPr lang="en-GB" dirty="0">
                <a:latin typeface="Twinkl Cursive Unlooped" panose="02000000000000000000" pitchFamily="2" charset="0"/>
              </a:rPr>
            </a:b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353412E-2A65-4537-9DB5-53CBEF78183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2728FC-2CC7-4700-B1BE-5A077179A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3822" y="2050742"/>
            <a:ext cx="3129805" cy="3968317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Twinkl Cursive Unlooped" panose="02000000000000000000" pitchFamily="2" charset="0"/>
              </a:rPr>
              <a:t>We teach Set 1 first (the shaded sounds). </a:t>
            </a:r>
          </a:p>
          <a:p>
            <a:r>
              <a:rPr lang="en-GB" sz="2800" dirty="0">
                <a:latin typeface="Twinkl Cursive Unlooped" panose="02000000000000000000" pitchFamily="2" charset="0"/>
              </a:rPr>
              <a:t>We use an approach known as </a:t>
            </a:r>
            <a:r>
              <a:rPr lang="en-GB" sz="2800" b="1" dirty="0">
                <a:latin typeface="Twinkl Cursive Unlooped" panose="02000000000000000000" pitchFamily="2" charset="0"/>
              </a:rPr>
              <a:t>Fred Talk </a:t>
            </a:r>
            <a:r>
              <a:rPr lang="en-GB" sz="2800" dirty="0">
                <a:latin typeface="Twinkl Cursive Unlooped" panose="02000000000000000000" pitchFamily="2" charset="0"/>
              </a:rPr>
              <a:t>using flash cards with the sounds on them.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8D791-C575-4333-8387-25742292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41" y="872435"/>
            <a:ext cx="7116168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0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1970"/>
            <a:ext cx="4101556" cy="1018259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Fred Talk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C5B2B-9CF4-4F41-988E-16DE036A3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237173"/>
            <a:ext cx="4410472" cy="3753080"/>
          </a:xfrm>
        </p:spPr>
        <p:txBody>
          <a:bodyPr>
            <a:normAutofit fontScale="92500" lnSpcReduction="10000"/>
          </a:bodyPr>
          <a:lstStyle/>
          <a:p>
            <a:endParaRPr lang="en-GB" sz="2000" dirty="0">
              <a:latin typeface="Twinkl Cursive Unlooped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This is Fred.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He is a frog who can only speak in sounds, and we call this </a:t>
            </a:r>
            <a:r>
              <a:rPr lang="en-GB" sz="3600" b="1" dirty="0">
                <a:solidFill>
                  <a:schemeClr val="tx1"/>
                </a:solidFill>
                <a:latin typeface="Twinkl Cursive Unlooped" panose="02000000000000000000" pitchFamily="2" charset="0"/>
              </a:rPr>
              <a:t>Fred Talk.</a:t>
            </a:r>
            <a:r>
              <a:rPr lang="en-US" sz="3600" b="1" dirty="0">
                <a:solidFill>
                  <a:schemeClr val="tx1"/>
                </a:solidFill>
                <a:latin typeface="Twinkl Cursive Unlooped" panose="02000000000000000000" pitchFamily="2" charset="0"/>
              </a:rPr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sz="3600" dirty="0">
              <a:latin typeface="Twinkl Cursive Unlooped" panose="02000000000000000000" pitchFamily="2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GB" sz="3600" dirty="0">
                <a:latin typeface="Twinkl Cursive Unlooped" panose="02000000000000000000" pitchFamily="2" charset="0"/>
              </a:rPr>
              <a:t>My Turn, Your Turn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3718F6-429F-403E-93F4-D94CBC825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871" y="2312070"/>
            <a:ext cx="5591955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781970"/>
            <a:ext cx="6644952" cy="1018259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Twinkl Cursive Unlooped" panose="02000000000000000000" pitchFamily="2" charset="0"/>
              </a:rPr>
              <a:t>Using Fred Talk to blend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2C5B2B-9CF4-4F41-988E-16DE036A3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237173"/>
            <a:ext cx="4410472" cy="3669105"/>
          </a:xfrm>
        </p:spPr>
        <p:txBody>
          <a:bodyPr>
            <a:normAutofit fontScale="62500" lnSpcReduction="20000"/>
          </a:bodyPr>
          <a:lstStyle/>
          <a:p>
            <a:endParaRPr lang="en-GB" sz="3600" dirty="0">
              <a:latin typeface="Twinkl Cursive Unlooped" panose="02000000000000000000" pitchFamily="2" charset="0"/>
            </a:endParaRPr>
          </a:p>
          <a:p>
            <a:r>
              <a:rPr lang="en-US" sz="5100" dirty="0">
                <a:solidFill>
                  <a:schemeClr val="dk1"/>
                </a:solidFill>
                <a:latin typeface="Twinkl Cursive Unlooped" panose="02000000000000000000" pitchFamily="2" charset="0"/>
                <a:ea typeface="Calibri"/>
                <a:cs typeface="Calibri"/>
                <a:sym typeface="Calibri"/>
              </a:rPr>
              <a:t>Once the children know the pure sounds, we teach them </a:t>
            </a:r>
            <a:r>
              <a:rPr lang="en-US" sz="5100" dirty="0">
                <a:latin typeface="Twinkl Cursive Unlooped" panose="02000000000000000000" pitchFamily="2" charset="0"/>
              </a:rPr>
              <a:t>to blend sounds to read words.</a:t>
            </a:r>
          </a:p>
          <a:p>
            <a:r>
              <a:rPr lang="en-US" sz="5100" dirty="0">
                <a:latin typeface="Twinkl Cursive Unlooped" panose="02000000000000000000" pitchFamily="2" charset="0"/>
              </a:rPr>
              <a:t> </a:t>
            </a:r>
          </a:p>
          <a:p>
            <a:r>
              <a:rPr lang="en-US" sz="5100" dirty="0">
                <a:latin typeface="Twinkl Cursive Unlooped" panose="02000000000000000000" pitchFamily="2" charset="0"/>
              </a:rPr>
              <a:t>My Turn, Your Turn</a:t>
            </a:r>
          </a:p>
          <a:p>
            <a:endParaRPr lang="en-US" sz="5100" dirty="0">
              <a:latin typeface="Twinkl Cursive Unlooped" panose="02000000000000000000" pitchFamily="2" charset="0"/>
            </a:endParaRPr>
          </a:p>
          <a:p>
            <a:endParaRPr lang="en-GB" sz="3600" dirty="0">
              <a:latin typeface="Twinkl Cursive Unloop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62238-9113-427D-A5CD-E0DD6499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393" y="2131792"/>
            <a:ext cx="4046208" cy="345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8C5FF-3B59-4E0A-A7B1-5718FC093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4132" y="720229"/>
            <a:ext cx="216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2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6A768-DCE8-4347-8944-BF3B8F593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047" y="838941"/>
            <a:ext cx="3205580" cy="127661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Twinkl Cursive Unlooped" panose="02000000000000000000" pitchFamily="2" charset="0"/>
              </a:rPr>
              <a:t>Set 2 Speed Sounds</a:t>
            </a:r>
            <a:br>
              <a:rPr lang="en-GB" dirty="0">
                <a:latin typeface="Twinkl Cursive Unlooped" panose="02000000000000000000" pitchFamily="2" charset="0"/>
              </a:rPr>
            </a:b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353412E-2A65-4537-9DB5-53CBEF78183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2728FC-2CC7-4700-B1BE-5A077179A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3822" y="2050742"/>
            <a:ext cx="3129805" cy="3968317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winkl Cursive Unlooped" panose="02000000000000000000" pitchFamily="2" charset="0"/>
              </a:rPr>
              <a:t>We teach Set 2 next (the unshaded sounds).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28D791-C575-4333-8387-25742292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41" y="872435"/>
            <a:ext cx="7116168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2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winkl Cursive Unlooped" panose="02000000000000000000" pitchFamily="2" charset="0"/>
              </a:rPr>
              <a:t>Red Words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Some words are ‘tricky’ because they contain letters that don’t match the sounds the child has been taught.</a:t>
            </a:r>
          </a:p>
          <a:p>
            <a:endParaRPr lang="en-GB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For example, ‘said’ has ‘ai’ making an ‘e’ sound.</a:t>
            </a:r>
          </a:p>
          <a:p>
            <a:pPr marL="0" indent="0">
              <a:buNone/>
            </a:pPr>
            <a:endParaRPr lang="en-GB" sz="3600" dirty="0">
              <a:solidFill>
                <a:schemeClr val="tx1"/>
              </a:solidFill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We call 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tx1"/>
                </a:solidFill>
                <a:latin typeface="Twinkl Cursive Unlooped" panose="02000000000000000000" pitchFamily="2" charset="0"/>
              </a:rPr>
              <a:t>these </a:t>
            </a:r>
            <a:r>
              <a:rPr lang="en-GB" sz="3600" b="1" dirty="0">
                <a:solidFill>
                  <a:srgbClr val="FF0000"/>
                </a:solidFill>
                <a:latin typeface="Twinkl Cursive Unlooped" panose="02000000000000000000" pitchFamily="2" charset="0"/>
              </a:rPr>
              <a:t>red words.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2EE93-12A5-4F1D-8EE0-93187508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587" y="4327272"/>
            <a:ext cx="734480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6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Twinkl Cursive Unlooped" panose="02000000000000000000" pitchFamily="2" charset="0"/>
              </a:rPr>
              <a:t>Reading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36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child will bring home a book  that is matched to their phonics learning. It may have a shiny front cover or a paper front cover.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36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call these </a:t>
            </a:r>
            <a:r>
              <a:rPr lang="en-GB" sz="3600" b="1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phonetically decodable books </a:t>
            </a:r>
            <a:r>
              <a:rPr lang="en-GB" sz="3600" dirty="0">
                <a:latin typeface="Twinkl Cursive Un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your child should be able to read or decode all the words within it. </a:t>
            </a:r>
          </a:p>
        </p:txBody>
      </p:sp>
    </p:spTree>
    <p:extLst>
      <p:ext uri="{BB962C8B-B14F-4D97-AF65-F5344CB8AC3E}">
        <p14:creationId xmlns:p14="http://schemas.microsoft.com/office/powerpoint/2010/main" val="214903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69E1-1FD5-4589-A268-1555C997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Useful resources for parents: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04C07-B565-4280-8A3E-29016B11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https://home.oxfordowl.co.uk/reading/reading-schemes-oxford-levels/read-write-inc-phonics-guide/</a:t>
            </a:r>
            <a:endParaRPr lang="en-GB" dirty="0"/>
          </a:p>
          <a:p>
            <a:r>
              <a:rPr lang="en-GB" dirty="0">
                <a:hlinkClick r:id="rId4"/>
              </a:rPr>
              <a:t>https://www.stanningtoninfants.co.uk/english-2/</a:t>
            </a:r>
            <a:endParaRPr lang="en-GB" dirty="0"/>
          </a:p>
          <a:p>
            <a:r>
              <a:rPr lang="en-GB" dirty="0">
                <a:hlinkClick r:id="rId5"/>
              </a:rPr>
              <a:t>How to say sounds video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45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FAA3-0B9E-4F37-A0A6-04DD26F2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E32E9-8746-4940-A363-81C452D9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inkl Cursive Unlooped" panose="02000000000000000000" pitchFamily="2" charset="0"/>
              </a:rPr>
              <a:t>S</a:t>
            </a:r>
            <a:r>
              <a:rPr lang="en-GB" dirty="0" err="1">
                <a:latin typeface="Twinkl Cursive Unlooped" panose="02000000000000000000" pitchFamily="2" charset="0"/>
              </a:rPr>
              <a:t>chool</a:t>
            </a:r>
            <a:r>
              <a:rPr lang="en-GB" dirty="0">
                <a:latin typeface="Twinkl Cursive Unlooped" panose="02000000000000000000" pitchFamily="2" charset="0"/>
              </a:rPr>
              <a:t> Readiness – Getting Ready to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Before children learn to read sounds and words they need to be able to listen for sounds.</a:t>
            </a:r>
          </a:p>
          <a:p>
            <a:pPr marL="0" indent="0">
              <a:buNone/>
            </a:pPr>
            <a:endParaRPr lang="en-GB" sz="2800" dirty="0">
              <a:latin typeface="Twinkl Cursive Unlooped" panose="02000000000000000000" pitchFamily="2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There are lots of things you can do at home to support this.</a:t>
            </a:r>
          </a:p>
        </p:txBody>
      </p:sp>
    </p:spTree>
    <p:extLst>
      <p:ext uri="{BB962C8B-B14F-4D97-AF65-F5344CB8AC3E}">
        <p14:creationId xmlns:p14="http://schemas.microsoft.com/office/powerpoint/2010/main" val="419301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Twinkl Cursive Unlooped" panose="02000000000000000000" pitchFamily="2" charset="0"/>
              </a:rPr>
              <a:t>Rhymes and Songs</a:t>
            </a:r>
            <a:endParaRPr lang="en-GB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Rhymes/Rhyming Stories – 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Twinkle </a:t>
            </a:r>
            <a:r>
              <a:rPr lang="en-US" sz="2800" dirty="0" err="1">
                <a:latin typeface="Twinkl Cursive Unlooped" panose="02000000000000000000" pitchFamily="2" charset="0"/>
              </a:rPr>
              <a:t>Twinkle</a:t>
            </a:r>
            <a:r>
              <a:rPr lang="en-US" sz="2800" dirty="0">
                <a:latin typeface="Twinkl Cursive Unlooped" panose="02000000000000000000" pitchFamily="2" charset="0"/>
              </a:rPr>
              <a:t> Little Star       The Gruffalo           </a:t>
            </a:r>
          </a:p>
          <a:p>
            <a:pPr marL="0" indent="0">
              <a:buNone/>
            </a:pPr>
            <a:endParaRPr lang="en-US" sz="2800" dirty="0">
              <a:latin typeface="Twinkl Cursive Unlooped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Repetitive songs and rhymes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Wind the Bobbin Up          Head, Shoulders, Knees and Toes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</a:t>
            </a:r>
            <a:r>
              <a:rPr lang="en-US" sz="2800" dirty="0" err="1">
                <a:latin typeface="Twinkl Cursive Unlooped" panose="02000000000000000000" pitchFamily="2" charset="0"/>
              </a:rPr>
              <a:t>Humpty</a:t>
            </a:r>
            <a:r>
              <a:rPr lang="en-US" sz="2800" dirty="0">
                <a:latin typeface="Twinkl Cursive Unlooped" panose="02000000000000000000" pitchFamily="2" charset="0"/>
              </a:rPr>
              <a:t> Dumpty          BINGO        Wheels on the Bus</a:t>
            </a:r>
          </a:p>
          <a:p>
            <a:pPr marL="0" indent="0">
              <a:buNone/>
            </a:pPr>
            <a:endParaRPr lang="en-GB" sz="28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3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Stories, Clapping and Alliteration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Stories – 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Listening to stories </a:t>
            </a:r>
          </a:p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Clapping Sounds </a:t>
            </a:r>
          </a:p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	</a:t>
            </a:r>
            <a:r>
              <a:rPr lang="en-US" sz="2800" dirty="0">
                <a:latin typeface="Twinkl Cursive Unlooped" panose="02000000000000000000" pitchFamily="2" charset="0"/>
              </a:rPr>
              <a:t>Clap their name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Clap sounds in a word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E3DD9-4CB8-4726-B2A0-4C0EE9C1BA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winkl Cursive Unlooped" panose="02000000000000000000" pitchFamily="2" charset="0"/>
              </a:rPr>
              <a:t>Alliteration Games</a:t>
            </a:r>
          </a:p>
          <a:p>
            <a:r>
              <a:rPr lang="en-US" sz="2800" dirty="0">
                <a:latin typeface="Twinkl Cursive Unlooped" panose="02000000000000000000" pitchFamily="2" charset="0"/>
              </a:rPr>
              <a:t>Liz loves </a:t>
            </a:r>
            <a:r>
              <a:rPr lang="en-US" sz="2800" dirty="0" err="1">
                <a:latin typeface="Twinkl Cursive Unlooped" panose="02000000000000000000" pitchFamily="2" charset="0"/>
              </a:rPr>
              <a:t>lollies</a:t>
            </a:r>
            <a:endParaRPr lang="en-US" sz="2800" dirty="0">
              <a:latin typeface="Twinkl Cursive Unlooped" panose="02000000000000000000" pitchFamily="2" charset="0"/>
            </a:endParaRPr>
          </a:p>
          <a:p>
            <a:r>
              <a:rPr lang="en-US" sz="2800" dirty="0">
                <a:latin typeface="Twinkl Cursive Unlooped" panose="02000000000000000000" pitchFamily="2" charset="0"/>
              </a:rPr>
              <a:t>Harry hides honey</a:t>
            </a:r>
          </a:p>
          <a:p>
            <a:r>
              <a:rPr lang="en-US" sz="2800" dirty="0">
                <a:latin typeface="Twinkl Cursive Unlooped" panose="02000000000000000000" pitchFamily="2" charset="0"/>
              </a:rPr>
              <a:t>Connie can cartwheel</a:t>
            </a:r>
          </a:p>
          <a:p>
            <a:r>
              <a:rPr lang="en-US" sz="2800" dirty="0">
                <a:latin typeface="Twinkl Cursive Unlooped" panose="02000000000000000000" pitchFamily="2" charset="0"/>
              </a:rPr>
              <a:t>Sam shares sweets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2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Preparing to read a word or a book 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Tracking 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Children need to be able to track from left to right with their eyes and head when they read.</a:t>
            </a:r>
          </a:p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Crossing the Midline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Touch your ear with the opposite hand 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Touch your knee with your opposite hand.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4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winkl Cursive Unlooped" panose="02000000000000000000" pitchFamily="2" charset="0"/>
              </a:rPr>
              <a:t>Quiet times</a:t>
            </a:r>
            <a:endParaRPr lang="en-GB" b="1" dirty="0">
              <a:latin typeface="Twinkl Cursive Un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353" y="2465070"/>
            <a:ext cx="4718304" cy="3310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Do you leave the TV or the radio on when you are in the house.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Do you go for a walk with your iPods/earphones in?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Do you go to sleep listening to a Podcast/music/audio book?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	</a:t>
            </a:r>
            <a:endParaRPr lang="en-GB" sz="2800" dirty="0">
              <a:latin typeface="Twinkl Cursive Unlooped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E3DD9-4CB8-4726-B2A0-4C0EE9C1BA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Twinkl Cursive Unlooped" panose="02000000000000000000" pitchFamily="2" charset="0"/>
              </a:rPr>
              <a:t>Quiet is important for all of us.</a:t>
            </a:r>
          </a:p>
          <a:p>
            <a:pPr marL="0" indent="0">
              <a:buNone/>
            </a:pPr>
            <a:r>
              <a:rPr lang="en-US" sz="2800" dirty="0">
                <a:latin typeface="Twinkl Cursive Unlooped" panose="02000000000000000000" pitchFamily="2" charset="0"/>
              </a:rPr>
              <a:t>Having quiet times within your day is helpful for you and your children to tune in with the world around.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8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/>
          <a:lstStyle/>
          <a:p>
            <a:r>
              <a:rPr lang="en-US" b="1" dirty="0">
                <a:latin typeface="Twinkl Cursive Unlooped" panose="02000000000000000000" pitchFamily="2" charset="0"/>
              </a:rPr>
              <a:t>R</a:t>
            </a:r>
            <a:r>
              <a:rPr lang="en-GB" b="1" dirty="0" err="1">
                <a:latin typeface="Twinkl Cursive Unlooped" panose="02000000000000000000" pitchFamily="2" charset="0"/>
              </a:rPr>
              <a:t>eading</a:t>
            </a:r>
            <a:r>
              <a:rPr lang="en-GB" b="1" dirty="0">
                <a:latin typeface="Twinkl Cursive Unlooped" panose="02000000000000000000" pitchFamily="2" charset="0"/>
              </a:rPr>
              <a:t> at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b="1" dirty="0">
                <a:latin typeface="Twinkl Cursive Unlooped" panose="02000000000000000000" pitchFamily="2" charset="0"/>
              </a:rPr>
              <a:t>Reading at home is vital. </a:t>
            </a:r>
          </a:p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Sharing a physical book with your child is such an important part of their reading journey. Learning how to turn a page themselves, tracking text as you read it and hearing your voice as you read has the biggest impact on children.</a:t>
            </a:r>
          </a:p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Please do this as often as you can, even when it is tempting to put an audio book on or turn on the TV. </a:t>
            </a:r>
          </a:p>
        </p:txBody>
      </p:sp>
    </p:spTree>
    <p:extLst>
      <p:ext uri="{BB962C8B-B14F-4D97-AF65-F5344CB8AC3E}">
        <p14:creationId xmlns:p14="http://schemas.microsoft.com/office/powerpoint/2010/main" val="3814407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251582" cy="1303867"/>
          </a:xfrm>
        </p:spPr>
        <p:txBody>
          <a:bodyPr/>
          <a:lstStyle/>
          <a:p>
            <a:r>
              <a:rPr lang="en-GB" dirty="0">
                <a:latin typeface="Twinkl Cursive Unlooped" panose="02000000000000000000" pitchFamily="2" charset="0"/>
              </a:rPr>
              <a:t>                   What is Read Write Inc?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672" y="2556932"/>
            <a:ext cx="1025158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Read Write Inc. is a synthetic phonics programme designed to help children learn to read quickly and fluently by introducing them to sets of sounds at a time. They then apply these sounds to the books they are reading before leaning a new set of sounds.</a:t>
            </a:r>
          </a:p>
          <a:p>
            <a:pPr marL="0" indent="0">
              <a:buNone/>
            </a:pPr>
            <a:r>
              <a:rPr lang="en-GB" sz="2800" dirty="0">
                <a:latin typeface="Twinkl Cursive Unlooped" panose="02000000000000000000" pitchFamily="2" charset="0"/>
              </a:rPr>
              <a:t>We also read a range of books to the children in class so they are exposed to all the sounds within the English Language.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942A7-D2A5-4386-B4A7-D6775B522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55981">
            <a:off x="454775" y="574660"/>
            <a:ext cx="4286848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66" y="1237613"/>
            <a:ext cx="3718455" cy="137160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Twinkl Cursive Unlooped" panose="02000000000000000000" pitchFamily="2" charset="0"/>
              </a:rPr>
              <a:t>Pure Sounds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C5876B-7103-4580-968D-434BC8745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4263610" cy="3059017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Twinkl Cursive Unlooped" panose="02000000000000000000" pitchFamily="2" charset="0"/>
              </a:rPr>
              <a:t>We will teach the children how to say ‘pure sounds’ and this can be difficult for us as adults as we may not be used to saying ‘m’ instead of ‘</a:t>
            </a:r>
            <a:r>
              <a:rPr lang="en-GB" sz="2800" dirty="0" err="1">
                <a:latin typeface="Twinkl Cursive Unlooped" panose="02000000000000000000" pitchFamily="2" charset="0"/>
              </a:rPr>
              <a:t>muh</a:t>
            </a:r>
            <a:r>
              <a:rPr lang="en-GB" sz="2400" dirty="0">
                <a:latin typeface="Twinkl Cursive Unlooped" panose="02000000000000000000" pitchFamily="2" charset="0"/>
              </a:rPr>
              <a:t>’.</a:t>
            </a:r>
          </a:p>
        </p:txBody>
      </p:sp>
      <p:pic>
        <p:nvPicPr>
          <p:cNvPr id="3" name="Online Media 2" title="Read Write Inc.: How to say the set one, set two and set three sounds">
            <a:hlinkClick r:id="" action="ppaction://media"/>
            <a:extLst>
              <a:ext uri="{FF2B5EF4-FFF2-40B4-BE49-F238E27FC236}">
                <a16:creationId xmlns:a16="http://schemas.microsoft.com/office/drawing/2014/main" id="{6CD8112C-2216-406B-B05A-C285D04E73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97613" y="2628263"/>
            <a:ext cx="4014164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593</TotalTime>
  <Words>957</Words>
  <Application>Microsoft Office PowerPoint</Application>
  <PresentationFormat>Widescreen</PresentationFormat>
  <Paragraphs>126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Twinkl Cursive Unlooped</vt:lpstr>
      <vt:lpstr>Organic</vt:lpstr>
      <vt:lpstr>Reading at Stannington Infant School </vt:lpstr>
      <vt:lpstr>School Readiness – Getting Ready to Read</vt:lpstr>
      <vt:lpstr>Rhymes and Songs</vt:lpstr>
      <vt:lpstr>Stories, Clapping and Alliteration </vt:lpstr>
      <vt:lpstr>Preparing to read a word or a book </vt:lpstr>
      <vt:lpstr>Quiet times</vt:lpstr>
      <vt:lpstr>Reading at Home </vt:lpstr>
      <vt:lpstr>                   What is Read Write Inc?</vt:lpstr>
      <vt:lpstr>Pure Sounds </vt:lpstr>
      <vt:lpstr>PowerPoint Presentation</vt:lpstr>
      <vt:lpstr> Speed Sounds </vt:lpstr>
      <vt:lpstr>Set 1 Speed Sounds </vt:lpstr>
      <vt:lpstr>Fred Talk </vt:lpstr>
      <vt:lpstr>Using Fred Talk to blend </vt:lpstr>
      <vt:lpstr>Set 2 Speed Sounds </vt:lpstr>
      <vt:lpstr>Red Words </vt:lpstr>
      <vt:lpstr>Reading Books</vt:lpstr>
      <vt:lpstr>Useful resources for parents: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at Stannington Infant School</dc:title>
  <dc:creator>Liz</dc:creator>
  <cp:lastModifiedBy>Liz Harris</cp:lastModifiedBy>
  <cp:revision>32</cp:revision>
  <dcterms:created xsi:type="dcterms:W3CDTF">2017-11-07T21:49:42Z</dcterms:created>
  <dcterms:modified xsi:type="dcterms:W3CDTF">2025-06-06T15:00:47Z</dcterms:modified>
</cp:coreProperties>
</file>