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6"/>
  </p:notesMasterIdLst>
  <p:sldIdLst>
    <p:sldId id="256" r:id="rId2"/>
    <p:sldId id="257" r:id="rId3"/>
    <p:sldId id="292" r:id="rId4"/>
    <p:sldId id="287" r:id="rId5"/>
    <p:sldId id="293" r:id="rId6"/>
    <p:sldId id="294" r:id="rId7"/>
    <p:sldId id="288" r:id="rId8"/>
    <p:sldId id="295" r:id="rId9"/>
    <p:sldId id="289" r:id="rId10"/>
    <p:sldId id="296" r:id="rId11"/>
    <p:sldId id="284" r:id="rId12"/>
    <p:sldId id="291" r:id="rId13"/>
    <p:sldId id="297" r:id="rId14"/>
    <p:sldId id="282" r:id="rId15"/>
  </p:sldIdLst>
  <p:sldSz cx="12192000" cy="6858000"/>
  <p:notesSz cx="6888163" cy="10018713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01FBA9C-4732-0BC0-8215-152146386697}" v="1" dt="2026-06-18T07:14:55.284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inimized">
    <p:restoredLeft sz="0" autoAdjust="0"/>
    <p:restoredTop sz="94434" autoAdjust="0"/>
  </p:normalViewPr>
  <p:slideViewPr>
    <p:cSldViewPr snapToGrid="0">
      <p:cViewPr>
        <p:scale>
          <a:sx n="80" d="100"/>
          <a:sy n="80" d="100"/>
        </p:scale>
        <p:origin x="1253" y="5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microsoft.com/office/2016/11/relationships/changesInfo" Target="changesInfos/changesInfo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Liz Harris" userId="S::lizharris@stannington.sheffield.sch.uk::923c1c84-cd69-4db0-94a7-ca66993f0dc5" providerId="AD" clId="Web-{101FBA9C-4732-0BC0-8215-152146386697}"/>
    <pc:docChg chg="modSld">
      <pc:chgData name="Liz Harris" userId="S::lizharris@stannington.sheffield.sch.uk::923c1c84-cd69-4db0-94a7-ca66993f0dc5" providerId="AD" clId="Web-{101FBA9C-4732-0BC0-8215-152146386697}" dt="2026-06-18T07:14:55.284" v="0" actId="20577"/>
      <pc:docMkLst>
        <pc:docMk/>
      </pc:docMkLst>
      <pc:sldChg chg="modSp">
        <pc:chgData name="Liz Harris" userId="S::lizharris@stannington.sheffield.sch.uk::923c1c84-cd69-4db0-94a7-ca66993f0dc5" providerId="AD" clId="Web-{101FBA9C-4732-0BC0-8215-152146386697}" dt="2026-06-18T07:14:55.284" v="0" actId="20577"/>
        <pc:sldMkLst>
          <pc:docMk/>
          <pc:sldMk cId="752119214" sldId="292"/>
        </pc:sldMkLst>
        <pc:spChg chg="mod">
          <ac:chgData name="Liz Harris" userId="S::lizharris@stannington.sheffield.sch.uk::923c1c84-cd69-4db0-94a7-ca66993f0dc5" providerId="AD" clId="Web-{101FBA9C-4732-0BC0-8215-152146386697}" dt="2026-06-18T07:14:55.284" v="0" actId="20577"/>
          <ac:spMkLst>
            <pc:docMk/>
            <pc:sldMk cId="752119214" sldId="292"/>
            <ac:spMk id="14" creationId="{FB6B8A20-AA1A-459F-A821-73355F5D3F70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4871" cy="502676"/>
          </a:xfrm>
          <a:prstGeom prst="rect">
            <a:avLst/>
          </a:prstGeom>
        </p:spPr>
        <p:txBody>
          <a:bodyPr vert="horz" lIns="96606" tIns="48303" rIns="96606" bIns="48303" rtlCol="0"/>
          <a:lstStyle>
            <a:lvl1pPr algn="l">
              <a:defRPr sz="13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01698" y="0"/>
            <a:ext cx="2984871" cy="502676"/>
          </a:xfrm>
          <a:prstGeom prst="rect">
            <a:avLst/>
          </a:prstGeom>
        </p:spPr>
        <p:txBody>
          <a:bodyPr vert="horz" lIns="96606" tIns="48303" rIns="96606" bIns="48303" rtlCol="0"/>
          <a:lstStyle>
            <a:lvl1pPr algn="r">
              <a:defRPr sz="1300"/>
            </a:lvl1pPr>
          </a:lstStyle>
          <a:p>
            <a:fld id="{F4084713-B335-41BF-B9EE-EA9F4175B3BD}" type="datetimeFigureOut">
              <a:rPr lang="en-GB" smtClean="0"/>
              <a:t>18/06/2026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39738" y="1252538"/>
            <a:ext cx="6008687" cy="33813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06" tIns="48303" rIns="96606" bIns="48303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8817" y="4821506"/>
            <a:ext cx="5510530" cy="3944868"/>
          </a:xfrm>
          <a:prstGeom prst="rect">
            <a:avLst/>
          </a:prstGeom>
        </p:spPr>
        <p:txBody>
          <a:bodyPr vert="horz" lIns="96606" tIns="48303" rIns="96606" bIns="48303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516039"/>
            <a:ext cx="2984871" cy="502674"/>
          </a:xfrm>
          <a:prstGeom prst="rect">
            <a:avLst/>
          </a:prstGeom>
        </p:spPr>
        <p:txBody>
          <a:bodyPr vert="horz" lIns="96606" tIns="48303" rIns="96606" bIns="48303" rtlCol="0" anchor="b"/>
          <a:lstStyle>
            <a:lvl1pPr algn="l">
              <a:defRPr sz="13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01698" y="9516039"/>
            <a:ext cx="2984871" cy="502674"/>
          </a:xfrm>
          <a:prstGeom prst="rect">
            <a:avLst/>
          </a:prstGeom>
        </p:spPr>
        <p:txBody>
          <a:bodyPr vert="horz" lIns="96606" tIns="48303" rIns="96606" bIns="48303" rtlCol="0" anchor="b"/>
          <a:lstStyle>
            <a:lvl1pPr algn="r">
              <a:defRPr sz="1300"/>
            </a:lvl1pPr>
          </a:lstStyle>
          <a:p>
            <a:fld id="{2D075281-5789-4264-96E6-F5B93FE8B59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7992422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D075281-5789-4264-96E6-F5B93FE8B59A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9240218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Read as it is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D075281-5789-4264-96E6-F5B93FE8B59A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424375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Read as it is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D075281-5789-4264-96E6-F5B93FE8B59A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1694860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Read as it is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D075281-5789-4264-96E6-F5B93FE8B59A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6032175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Read as it is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D075281-5789-4264-96E6-F5B93FE8B59A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7552620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Read as it is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D075281-5789-4264-96E6-F5B93FE8B59A}" type="slidenum">
              <a:rPr lang="en-GB" smtClean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8028423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Read as it is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D075281-5789-4264-96E6-F5B93FE8B59A}" type="slidenum">
              <a:rPr lang="en-GB" smtClean="0"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3055632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Read as it is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D075281-5789-4264-96E6-F5B93FE8B59A}" type="slidenum">
              <a:rPr lang="en-GB" smtClean="0"/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3197868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D075281-5789-4264-96E6-F5B93FE8B59A}" type="slidenum">
              <a:rPr lang="en-GB" smtClean="0"/>
              <a:t>14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5804671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D88BFE62-D0C9-4134-BE64-C5657962BDB1}" type="datetimeFigureOut">
              <a:rPr lang="en-GB" smtClean="0"/>
              <a:t>18/06/2026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8A702D7C-91F5-4BE8-AC1C-89E74DB44A7E}" type="slidenum">
              <a:rPr lang="en-GB" smtClean="0"/>
              <a:t>‹#›</a:t>
            </a:fld>
            <a:endParaRPr lang="en-GB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086068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8BFE62-D0C9-4134-BE64-C5657962BDB1}" type="datetimeFigureOut">
              <a:rPr lang="en-GB" smtClean="0"/>
              <a:t>18/06/2026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02D7C-91F5-4BE8-AC1C-89E74DB44A7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208926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8BFE62-D0C9-4134-BE64-C5657962BDB1}" type="datetimeFigureOut">
              <a:rPr lang="en-GB" smtClean="0"/>
              <a:t>18/06/2026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02D7C-91F5-4BE8-AC1C-89E74DB44A7E}" type="slidenum">
              <a:rPr lang="en-GB" smtClean="0"/>
              <a:t>‹#›</a:t>
            </a:fld>
            <a:endParaRPr lang="en-GB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8759281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8BFE62-D0C9-4134-BE64-C5657962BDB1}" type="datetimeFigureOut">
              <a:rPr lang="en-GB" smtClean="0"/>
              <a:t>18/06/2026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02D7C-91F5-4BE8-AC1C-89E74DB44A7E}" type="slidenum">
              <a:rPr lang="en-GB" smtClean="0"/>
              <a:t>‹#›</a:t>
            </a:fld>
            <a:endParaRPr lang="en-GB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0846947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8BFE62-D0C9-4134-BE64-C5657962BDB1}" type="datetimeFigureOut">
              <a:rPr lang="en-GB" smtClean="0"/>
              <a:t>18/06/2026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02D7C-91F5-4BE8-AC1C-89E74DB44A7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2023074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8BFE62-D0C9-4134-BE64-C5657962BDB1}" type="datetimeFigureOut">
              <a:rPr lang="en-GB" smtClean="0"/>
              <a:t>18/06/2026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02D7C-91F5-4BE8-AC1C-89E74DB44A7E}" type="slidenum">
              <a:rPr lang="en-GB" smtClean="0"/>
              <a:t>‹#›</a:t>
            </a:fld>
            <a:endParaRPr lang="en-GB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1674094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8BFE62-D0C9-4134-BE64-C5657962BDB1}" type="datetimeFigureOut">
              <a:rPr lang="en-GB" smtClean="0"/>
              <a:t>18/06/2026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02D7C-91F5-4BE8-AC1C-89E74DB44A7E}" type="slidenum">
              <a:rPr lang="en-GB" smtClean="0"/>
              <a:t>‹#›</a:t>
            </a:fld>
            <a:endParaRPr lang="en-GB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1594935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8BFE62-D0C9-4134-BE64-C5657962BDB1}" type="datetimeFigureOut">
              <a:rPr lang="en-GB" smtClean="0"/>
              <a:t>18/06/2026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02D7C-91F5-4BE8-AC1C-89E74DB44A7E}" type="slidenum">
              <a:rPr lang="en-GB" smtClean="0"/>
              <a:t>‹#›</a:t>
            </a:fld>
            <a:endParaRPr lang="en-GB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8559802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8BFE62-D0C9-4134-BE64-C5657962BDB1}" type="datetimeFigureOut">
              <a:rPr lang="en-GB" smtClean="0"/>
              <a:t>18/06/2026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02D7C-91F5-4BE8-AC1C-89E74DB44A7E}" type="slidenum">
              <a:rPr lang="en-GB" smtClean="0"/>
              <a:t>‹#›</a:t>
            </a:fld>
            <a:endParaRPr lang="en-GB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678306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8BFE62-D0C9-4134-BE64-C5657962BDB1}" type="datetimeFigureOut">
              <a:rPr lang="en-GB" smtClean="0"/>
              <a:t>18/06/2026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02D7C-91F5-4BE8-AC1C-89E74DB44A7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91867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8BFE62-D0C9-4134-BE64-C5657962BDB1}" type="datetimeFigureOut">
              <a:rPr lang="en-GB" smtClean="0"/>
              <a:t>18/06/2026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02D7C-91F5-4BE8-AC1C-89E74DB44A7E}" type="slidenum">
              <a:rPr lang="en-GB" smtClean="0"/>
              <a:t>‹#›</a:t>
            </a:fld>
            <a:endParaRPr lang="en-GB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559383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8BFE62-D0C9-4134-BE64-C5657962BDB1}" type="datetimeFigureOut">
              <a:rPr lang="en-GB" smtClean="0"/>
              <a:t>18/06/2026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02D7C-91F5-4BE8-AC1C-89E74DB44A7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98824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8BFE62-D0C9-4134-BE64-C5657962BDB1}" type="datetimeFigureOut">
              <a:rPr lang="en-GB" smtClean="0"/>
              <a:t>18/06/2026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02D7C-91F5-4BE8-AC1C-89E74DB44A7E}" type="slidenum">
              <a:rPr lang="en-GB" smtClean="0"/>
              <a:t>‹#›</a:t>
            </a:fld>
            <a:endParaRPr lang="en-GB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935753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8BFE62-D0C9-4134-BE64-C5657962BDB1}" type="datetimeFigureOut">
              <a:rPr lang="en-GB" smtClean="0"/>
              <a:t>18/06/2026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02D7C-91F5-4BE8-AC1C-89E74DB44A7E}" type="slidenum">
              <a:rPr lang="en-GB" smtClean="0"/>
              <a:t>‹#›</a:t>
            </a:fld>
            <a:endParaRPr lang="en-GB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476599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8BFE62-D0C9-4134-BE64-C5657962BDB1}" type="datetimeFigureOut">
              <a:rPr lang="en-GB" smtClean="0"/>
              <a:t>18/06/2026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02D7C-91F5-4BE8-AC1C-89E74DB44A7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190134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8BFE62-D0C9-4134-BE64-C5657962BDB1}" type="datetimeFigureOut">
              <a:rPr lang="en-GB" smtClean="0"/>
              <a:t>18/06/2026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02D7C-91F5-4BE8-AC1C-89E74DB44A7E}" type="slidenum">
              <a:rPr lang="en-GB" smtClean="0"/>
              <a:t>‹#›</a:t>
            </a:fld>
            <a:endParaRPr lang="en-GB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413041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8BFE62-D0C9-4134-BE64-C5657962BDB1}" type="datetimeFigureOut">
              <a:rPr lang="en-GB" smtClean="0"/>
              <a:t>18/06/2026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02D7C-91F5-4BE8-AC1C-89E74DB44A7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933701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88BFE62-D0C9-4134-BE64-C5657962BDB1}" type="datetimeFigureOut">
              <a:rPr lang="en-GB" smtClean="0"/>
              <a:t>18/06/2026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8A702D7C-91F5-4BE8-AC1C-89E74DB44A7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562703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sz="4000">
                <a:latin typeface="Twinkl Cursive Unlooped" panose="02000000000000000000" pitchFamily="2" charset="0"/>
              </a:rPr>
              <a:t>Readiness to Read </a:t>
            </a:r>
            <a:r>
              <a:rPr lang="en-GB" sz="4000" dirty="0">
                <a:latin typeface="Twinkl Cursive Unlooped" panose="02000000000000000000" pitchFamily="2" charset="0"/>
              </a:rPr>
              <a:t>at Stannington Infant School 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endParaRPr lang="en-GB" sz="2400" dirty="0">
              <a:latin typeface="Twinkl Cursive Unlooped" panose="02000000000000000000" pitchFamily="2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15BB647-6532-42AA-8F83-A4291775FE6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85918" y="3654239"/>
            <a:ext cx="4220164" cy="13241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047178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>
                <a:latin typeface="Twinkl Cursive Unlooped" panose="02000000000000000000" pitchFamily="2" charset="0"/>
              </a:rPr>
              <a:t>Quiet times</a:t>
            </a:r>
            <a:endParaRPr lang="en-GB" b="1" dirty="0">
              <a:latin typeface="Twinkl Cursive Unlooped" panose="02000000000000000000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2353" y="2465070"/>
            <a:ext cx="4718304" cy="331012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800" dirty="0">
                <a:latin typeface="Twinkl Cursive Unlooped" panose="02000000000000000000" pitchFamily="2" charset="0"/>
              </a:rPr>
              <a:t>	</a:t>
            </a:r>
            <a:endParaRPr lang="en-GB" sz="2800" dirty="0">
              <a:latin typeface="Twinkl Cursive Unlooped" panose="02000000000000000000" pitchFamily="2" charset="0"/>
            </a:endParaRP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17E3DD9-4CB8-4726-B2A0-4C0EE9C1BA0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292353" y="2560320"/>
            <a:ext cx="9607295" cy="3310128"/>
          </a:xfrm>
        </p:spPr>
        <p:txBody>
          <a:bodyPr/>
          <a:lstStyle/>
          <a:p>
            <a:pPr marL="0" indent="0">
              <a:buNone/>
            </a:pPr>
            <a:r>
              <a:rPr lang="en-US" sz="2800" b="1" dirty="0">
                <a:latin typeface="Twinkl Cursive Unlooped" panose="02000000000000000000" pitchFamily="2" charset="0"/>
              </a:rPr>
              <a:t>Quiet is important for all of us.</a:t>
            </a:r>
          </a:p>
          <a:p>
            <a:pPr marL="0" indent="0">
              <a:buNone/>
            </a:pPr>
            <a:endParaRPr lang="en-US" sz="2800" b="1" dirty="0">
              <a:latin typeface="Twinkl Cursive Unlooped" panose="02000000000000000000" pitchFamily="2" charset="0"/>
            </a:endParaRPr>
          </a:p>
          <a:p>
            <a:pPr marL="0" indent="0">
              <a:buNone/>
            </a:pPr>
            <a:r>
              <a:rPr lang="en-US" sz="2800" dirty="0">
                <a:latin typeface="Twinkl Cursive Unlooped" panose="02000000000000000000" pitchFamily="2" charset="0"/>
              </a:rPr>
              <a:t>Having </a:t>
            </a:r>
            <a:r>
              <a:rPr lang="en-US" sz="2800" u="sng" dirty="0">
                <a:latin typeface="Twinkl Cursive Unlooped" panose="02000000000000000000" pitchFamily="2" charset="0"/>
              </a:rPr>
              <a:t>quiet times within your day </a:t>
            </a:r>
            <a:r>
              <a:rPr lang="en-US" sz="2800" dirty="0">
                <a:latin typeface="Twinkl Cursive Unlooped" panose="02000000000000000000" pitchFamily="2" charset="0"/>
              </a:rPr>
              <a:t>is helpful for you and your children to tune in with the world around.</a:t>
            </a:r>
          </a:p>
          <a:p>
            <a:endParaRPr lang="en-GB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E48550E-476F-4F86-AC7B-EBCAAFE53E8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90687" y="1010707"/>
            <a:ext cx="1438476" cy="1314633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8D913B0F-E1A9-4A23-86A9-B2A9FFFF7A8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24150" y="4763465"/>
            <a:ext cx="2857899" cy="12860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38770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10251582" cy="1303867"/>
          </a:xfrm>
        </p:spPr>
        <p:txBody>
          <a:bodyPr/>
          <a:lstStyle/>
          <a:p>
            <a:r>
              <a:rPr lang="en-US" b="1" dirty="0">
                <a:latin typeface="Twinkl Cursive Unlooped" panose="02000000000000000000" pitchFamily="2" charset="0"/>
              </a:rPr>
              <a:t>                  R</a:t>
            </a:r>
            <a:r>
              <a:rPr lang="en-GB" b="1" dirty="0" err="1">
                <a:latin typeface="Twinkl Cursive Unlooped" panose="02000000000000000000" pitchFamily="2" charset="0"/>
              </a:rPr>
              <a:t>eading</a:t>
            </a:r>
            <a:r>
              <a:rPr lang="en-GB" b="1" dirty="0">
                <a:latin typeface="Twinkl Cursive Unlooped" panose="02000000000000000000" pitchFamily="2" charset="0"/>
              </a:rPr>
              <a:t> at Home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91672" y="2556932"/>
            <a:ext cx="10251583" cy="3318936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GB" sz="3200" b="1" dirty="0">
                <a:solidFill>
                  <a:srgbClr val="FF0000"/>
                </a:solidFill>
                <a:latin typeface="Twinkl Cursive Unlooped" panose="02000000000000000000" pitchFamily="2" charset="0"/>
              </a:rPr>
              <a:t>Reading at home is vital. </a:t>
            </a:r>
          </a:p>
          <a:p>
            <a:pPr marL="0" indent="0">
              <a:buNone/>
            </a:pPr>
            <a:r>
              <a:rPr lang="en-GB" sz="2800" dirty="0">
                <a:latin typeface="Twinkl Cursive Unlooped" panose="02000000000000000000" pitchFamily="2" charset="0"/>
              </a:rPr>
              <a:t>Sharing a physical book with your child is such an important part of their reading journey. Learning how to turn a page themselves, tracking text as you read it and hearing your voice as you read has the biggest impact on children.</a:t>
            </a:r>
          </a:p>
          <a:p>
            <a:pPr marL="0" indent="0">
              <a:buNone/>
            </a:pPr>
            <a:r>
              <a:rPr lang="en-GB" sz="2800" dirty="0">
                <a:latin typeface="Twinkl Cursive Unlooped" panose="02000000000000000000" pitchFamily="2" charset="0"/>
              </a:rPr>
              <a:t>Please do this as often as you can, even when it is </a:t>
            </a:r>
          </a:p>
          <a:p>
            <a:pPr marL="0" indent="0">
              <a:buNone/>
            </a:pPr>
            <a:r>
              <a:rPr lang="en-GB" sz="2800" dirty="0">
                <a:latin typeface="Twinkl Cursive Unlooped" panose="02000000000000000000" pitchFamily="2" charset="0"/>
              </a:rPr>
              <a:t>tempting to put an audio book on or turn on the TV.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E0C05DB-FB3F-4586-9B42-D77B77D1F77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1672" y="942787"/>
            <a:ext cx="4258269" cy="134321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9068FB8D-B82E-4926-A0B9-822B9C6C82E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929713" y="4832168"/>
            <a:ext cx="1419423" cy="13146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440740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F34705-4C16-47C5-9D7F-A96CF2B00E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>
                <a:latin typeface="Twinkl Cursive Unlooped" panose="02000000000000000000" pitchFamily="2" charset="0"/>
              </a:rPr>
              <a:t>      Things to do over the summer: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C77B662-EA11-4606-AB90-F896EB23E90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95401" y="2556932"/>
            <a:ext cx="9601196" cy="3539068"/>
          </a:xfrm>
        </p:spPr>
        <p:txBody>
          <a:bodyPr>
            <a:normAutofit lnSpcReduction="10000"/>
          </a:bodyPr>
          <a:lstStyle/>
          <a:p>
            <a:r>
              <a:rPr lang="en-GB" b="1" dirty="0">
                <a:latin typeface="Twinkl Cursive Unlooped" panose="02000000000000000000" pitchFamily="2" charset="0"/>
              </a:rPr>
              <a:t>Read, read, read: </a:t>
            </a:r>
          </a:p>
          <a:p>
            <a:pPr lvl="1"/>
            <a:r>
              <a:rPr lang="en-GB" dirty="0">
                <a:latin typeface="Twinkl Cursive Unlooped" panose="02000000000000000000" pitchFamily="2" charset="0"/>
              </a:rPr>
              <a:t>Read to</a:t>
            </a:r>
          </a:p>
          <a:p>
            <a:pPr lvl="1"/>
            <a:r>
              <a:rPr lang="en-GB" dirty="0">
                <a:latin typeface="Twinkl Cursive Unlooped" panose="02000000000000000000" pitchFamily="2" charset="0"/>
              </a:rPr>
              <a:t>Read with </a:t>
            </a:r>
          </a:p>
          <a:p>
            <a:pPr lvl="1"/>
            <a:r>
              <a:rPr lang="en-GB" dirty="0">
                <a:latin typeface="Twinkl Cursive Unlooped" panose="02000000000000000000" pitchFamily="2" charset="0"/>
              </a:rPr>
              <a:t>Read books</a:t>
            </a:r>
          </a:p>
          <a:p>
            <a:r>
              <a:rPr lang="en-GB" b="1" dirty="0">
                <a:latin typeface="Twinkl Cursive Unlooped" panose="02000000000000000000" pitchFamily="2" charset="0"/>
              </a:rPr>
              <a:t>Listen to different sounds </a:t>
            </a:r>
            <a:r>
              <a:rPr lang="en-GB" dirty="0">
                <a:latin typeface="Twinkl Cursive Unlooped" panose="02000000000000000000" pitchFamily="2" charset="0"/>
              </a:rPr>
              <a:t>– take 3 objects that all make a different sound, can your child tell you what it is? </a:t>
            </a:r>
          </a:p>
          <a:p>
            <a:r>
              <a:rPr lang="en-GB" b="1" dirty="0">
                <a:latin typeface="Twinkl Cursive Unlooped" panose="02000000000000000000" pitchFamily="2" charset="0"/>
              </a:rPr>
              <a:t>Sound walks </a:t>
            </a:r>
          </a:p>
          <a:p>
            <a:r>
              <a:rPr lang="en-GB" b="1" dirty="0">
                <a:latin typeface="Twinkl Cursive Unlooped" panose="02000000000000000000" pitchFamily="2" charset="0"/>
              </a:rPr>
              <a:t>Quiet time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5683FDB-16B4-496D-B110-9C7D9C8EE66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0503" y="971366"/>
            <a:ext cx="1390844" cy="13146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641672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2EAE19-31FC-4879-A458-5F0C937DD3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3600" b="1" dirty="0">
                <a:latin typeface="Twinkl Cursive Unlooped" panose="02000000000000000000" pitchFamily="2" charset="0"/>
              </a:rPr>
              <a:t>How do we teach your child to read?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30880DB-F3E1-4B91-B0EC-47B2EFE5356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GB" sz="2800" dirty="0">
                <a:latin typeface="Twinkl Cursive Unlooped" panose="02000000000000000000" pitchFamily="2" charset="0"/>
              </a:rPr>
              <a:t>In October we will holding a workshop explaining how we teach your child to read covering the following:</a:t>
            </a:r>
          </a:p>
          <a:p>
            <a:r>
              <a:rPr lang="en-GB" sz="2600" dirty="0">
                <a:solidFill>
                  <a:schemeClr val="accent1">
                    <a:lumMod val="75000"/>
                  </a:schemeClr>
                </a:solidFill>
                <a:latin typeface="Twinkl Cursive Unlooped" panose="02000000000000000000" pitchFamily="2" charset="0"/>
              </a:rPr>
              <a:t>Introducing you to Read Write Inc</a:t>
            </a:r>
          </a:p>
          <a:p>
            <a:r>
              <a:rPr lang="en-GB" sz="2600" dirty="0">
                <a:solidFill>
                  <a:schemeClr val="accent1">
                    <a:lumMod val="75000"/>
                  </a:schemeClr>
                </a:solidFill>
                <a:latin typeface="Twinkl Cursive Unlooped" panose="02000000000000000000" pitchFamily="2" charset="0"/>
              </a:rPr>
              <a:t>What are pure sounds?</a:t>
            </a:r>
          </a:p>
          <a:p>
            <a:r>
              <a:rPr lang="en-GB" sz="2600" dirty="0">
                <a:solidFill>
                  <a:schemeClr val="accent1">
                    <a:lumMod val="75000"/>
                  </a:schemeClr>
                </a:solidFill>
                <a:latin typeface="Twinkl Cursive Unlooped" panose="02000000000000000000" pitchFamily="2" charset="0"/>
              </a:rPr>
              <a:t>What are speed sounds?</a:t>
            </a:r>
          </a:p>
          <a:p>
            <a:r>
              <a:rPr lang="en-GB" sz="2600" dirty="0">
                <a:solidFill>
                  <a:schemeClr val="accent1">
                    <a:lumMod val="75000"/>
                  </a:schemeClr>
                </a:solidFill>
                <a:latin typeface="Twinkl Cursive Unlooped" panose="02000000000000000000" pitchFamily="2" charset="0"/>
              </a:rPr>
              <a:t>What is Fred Talk?</a:t>
            </a:r>
          </a:p>
          <a:p>
            <a:r>
              <a:rPr lang="en-GB" sz="2600" dirty="0">
                <a:solidFill>
                  <a:schemeClr val="accent1">
                    <a:lumMod val="75000"/>
                  </a:schemeClr>
                </a:solidFill>
                <a:latin typeface="Twinkl Cursive Unlooped" panose="02000000000000000000" pitchFamily="2" charset="0"/>
              </a:rPr>
              <a:t>When will my child bring a book home?</a:t>
            </a:r>
          </a:p>
        </p:txBody>
      </p:sp>
    </p:spTree>
    <p:extLst>
      <p:ext uri="{BB962C8B-B14F-4D97-AF65-F5344CB8AC3E}">
        <p14:creationId xmlns:p14="http://schemas.microsoft.com/office/powerpoint/2010/main" val="296809367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8EFAA3-0B9E-4F37-A0A6-04DD26F2FE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latin typeface="Twinkl Cursive Unlooped" panose="02000000000000000000" pitchFamily="2" charset="0"/>
              </a:rPr>
              <a:t>Any questions?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86E32E9-8746-4940-A363-81C452D9797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659348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10251582" cy="1303867"/>
          </a:xfrm>
        </p:spPr>
        <p:txBody>
          <a:bodyPr>
            <a:normAutofit/>
          </a:bodyPr>
          <a:lstStyle/>
          <a:p>
            <a:r>
              <a:rPr lang="en-GB" dirty="0">
                <a:latin typeface="Twinkl Cursive Unlooped" panose="02000000000000000000" pitchFamily="2" charset="0"/>
              </a:rPr>
              <a:t>      </a:t>
            </a:r>
            <a:r>
              <a:rPr lang="en-GB" b="1" dirty="0">
                <a:latin typeface="Twinkl Cursive Unlooped" panose="02000000000000000000" pitchFamily="2" charset="0"/>
              </a:rPr>
              <a:t>Getting Ready to Read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19225" y="2556932"/>
            <a:ext cx="9153525" cy="3318936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GB" sz="2800" dirty="0">
                <a:latin typeface="Twinkl Cursive Unlooped" panose="02000000000000000000" pitchFamily="2" charset="0"/>
              </a:rPr>
              <a:t>Before children learn to read sounds and words they need to be able to </a:t>
            </a:r>
            <a:r>
              <a:rPr lang="en-GB" sz="2800" b="1" dirty="0">
                <a:latin typeface="Twinkl Cursive Unlooped" panose="02000000000000000000" pitchFamily="2" charset="0"/>
              </a:rPr>
              <a:t>listen</a:t>
            </a:r>
            <a:r>
              <a:rPr lang="en-GB" sz="2800" dirty="0">
                <a:latin typeface="Twinkl Cursive Unlooped" panose="02000000000000000000" pitchFamily="2" charset="0"/>
              </a:rPr>
              <a:t> for sounds.</a:t>
            </a:r>
          </a:p>
          <a:p>
            <a:pPr marL="0" indent="0">
              <a:buNone/>
            </a:pPr>
            <a:endParaRPr lang="en-GB" sz="2800" dirty="0">
              <a:latin typeface="Twinkl Cursive Unlooped" panose="02000000000000000000" pitchFamily="2" charset="0"/>
            </a:endParaRPr>
          </a:p>
          <a:p>
            <a:pPr marL="0" indent="0">
              <a:buNone/>
            </a:pPr>
            <a:endParaRPr lang="en-GB" sz="2800" dirty="0">
              <a:latin typeface="Twinkl Cursive Unlooped" panose="02000000000000000000" pitchFamily="2" charset="0"/>
            </a:endParaRPr>
          </a:p>
          <a:p>
            <a:pPr marL="0" indent="0">
              <a:buNone/>
            </a:pPr>
            <a:endParaRPr lang="en-GB" sz="2800" dirty="0">
              <a:latin typeface="Twinkl Cursive Unlooped" panose="02000000000000000000" pitchFamily="2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A34291C-F866-4623-8CF3-3A27209B427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8368" y="711199"/>
            <a:ext cx="2808285" cy="88115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B6BD323A-6AA2-4346-A722-00EDD34D92F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28726" y="3981358"/>
            <a:ext cx="4286848" cy="13146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301321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6EE086FA-B4EE-4F63-93B7-2BF02EE473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14527" y="1349993"/>
            <a:ext cx="9601196" cy="1303867"/>
          </a:xfrm>
        </p:spPr>
        <p:txBody>
          <a:bodyPr>
            <a:normAutofit fontScale="90000"/>
          </a:bodyPr>
          <a:lstStyle/>
          <a:p>
            <a:r>
              <a:rPr lang="en-GB" sz="3600" b="1" dirty="0">
                <a:latin typeface="Twinkl Cursive Unlooped" panose="02000000000000000000" pitchFamily="2" charset="0"/>
              </a:rPr>
              <a:t>There are lots of things you can do at home </a:t>
            </a:r>
            <a:br>
              <a:rPr lang="en-GB" sz="3600" b="1" dirty="0">
                <a:latin typeface="Twinkl Cursive Unlooped" panose="02000000000000000000" pitchFamily="2" charset="0"/>
              </a:rPr>
            </a:br>
            <a:r>
              <a:rPr lang="en-GB" sz="3600" b="1" dirty="0">
                <a:latin typeface="Twinkl Cursive Unlooped" panose="02000000000000000000" pitchFamily="2" charset="0"/>
              </a:rPr>
              <a:t>to support this.</a:t>
            </a:r>
            <a:br>
              <a:rPr lang="en-GB" sz="4400" dirty="0">
                <a:latin typeface="Twinkl Cursive Unlooped" panose="02000000000000000000" pitchFamily="2" charset="0"/>
              </a:rPr>
            </a:br>
            <a:endParaRPr lang="en-GB" dirty="0"/>
          </a:p>
        </p:txBody>
      </p:sp>
      <p:sp>
        <p:nvSpPr>
          <p:cNvPr id="14" name="Content Placeholder 13">
            <a:extLst>
              <a:ext uri="{FF2B5EF4-FFF2-40B4-BE49-F238E27FC236}">
                <a16:creationId xmlns:a16="http://schemas.microsoft.com/office/drawing/2014/main" id="{FB6B8A20-AA1A-459F-A821-73355F5D3F7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GB">
                <a:latin typeface="Twinkl Cursive Unlooped"/>
              </a:rPr>
              <a:t>Twinkle, Twinkle Little Star</a:t>
            </a:r>
            <a:endParaRPr lang="en-GB" dirty="0">
              <a:latin typeface="Twinkl Cursive Unlooped" panose="02000000000000000000" pitchFamily="2" charset="0"/>
            </a:endParaRPr>
          </a:p>
          <a:p>
            <a:pPr marL="0" indent="0">
              <a:buNone/>
            </a:pPr>
            <a:r>
              <a:rPr lang="en-GB" dirty="0">
                <a:latin typeface="Twinkl Cursive Unlooped" panose="02000000000000000000" pitchFamily="2" charset="0"/>
              </a:rPr>
              <a:t>The Gruffalo (or any Julia Donaldson books)</a:t>
            </a:r>
          </a:p>
          <a:p>
            <a:pPr marL="0" indent="0">
              <a:buNone/>
            </a:pPr>
            <a:endParaRPr lang="en-GB" dirty="0">
              <a:latin typeface="Twinkl Cursive Unlooped" panose="02000000000000000000" pitchFamily="2" charset="0"/>
            </a:endParaRPr>
          </a:p>
          <a:p>
            <a:pPr marL="0" indent="0">
              <a:buNone/>
            </a:pPr>
            <a:endParaRPr lang="en-GB" dirty="0">
              <a:latin typeface="Twinkl Cursive Unlooped" panose="02000000000000000000" pitchFamily="2" charset="0"/>
            </a:endParaRPr>
          </a:p>
          <a:p>
            <a:pPr marL="0" indent="0">
              <a:buNone/>
            </a:pPr>
            <a:r>
              <a:rPr lang="en-GB" dirty="0">
                <a:latin typeface="Twinkl Cursive Unlooped" panose="02000000000000000000" pitchFamily="2" charset="0"/>
              </a:rPr>
              <a:t>Wind the Bobbin Up,   Wheels on the Bus</a:t>
            </a:r>
          </a:p>
          <a:p>
            <a:pPr marL="0" indent="0">
              <a:buNone/>
            </a:pPr>
            <a:r>
              <a:rPr lang="en-GB" dirty="0">
                <a:latin typeface="Twinkl Cursive Unlooped" panose="02000000000000000000" pitchFamily="2" charset="0"/>
              </a:rPr>
              <a:t>Humpty Dumpty,  Heads, Shoulders, Knees and Toes</a:t>
            </a:r>
          </a:p>
          <a:p>
            <a:pPr marL="0" indent="0">
              <a:buNone/>
            </a:pPr>
            <a:r>
              <a:rPr lang="en-GB" dirty="0">
                <a:latin typeface="Twinkl Cursive Unlooped" panose="02000000000000000000" pitchFamily="2" charset="0"/>
              </a:rPr>
              <a:t>B- I – N- G- O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DF4A7BD7-9C82-420B-B3E6-41C4DF48E9C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90515" y="1051801"/>
            <a:ext cx="1400370" cy="1295581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3D3F55A3-96B7-4BE9-B9FD-28A91D5CA3D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19894" y="2508067"/>
            <a:ext cx="1390844" cy="1305107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1C3A1FDA-B975-4C8A-BD00-B8A679E777D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29420" y="4318694"/>
            <a:ext cx="1381318" cy="13051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211921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>
                <a:latin typeface="Twinkl Cursive Unlooped" panose="02000000000000000000" pitchFamily="2" charset="0"/>
              </a:rPr>
              <a:t>Stories</a:t>
            </a:r>
            <a:endParaRPr lang="en-GB" b="1" dirty="0">
              <a:latin typeface="Twinkl Cursive Unlooped" panose="02000000000000000000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r>
              <a:rPr lang="en-US" sz="2800" b="1" dirty="0">
                <a:latin typeface="Twinkl Cursive Unlooped" panose="02000000000000000000" pitchFamily="2" charset="0"/>
              </a:rPr>
              <a:t>Stories – </a:t>
            </a:r>
          </a:p>
          <a:p>
            <a:pPr marL="0" indent="0">
              <a:buNone/>
            </a:pPr>
            <a:r>
              <a:rPr lang="en-US" sz="2800" dirty="0">
                <a:latin typeface="Twinkl Cursive Unlooped" panose="02000000000000000000" pitchFamily="2" charset="0"/>
              </a:rPr>
              <a:t>	Listening to stories</a:t>
            </a:r>
          </a:p>
          <a:p>
            <a:pPr marL="0" indent="0">
              <a:buNone/>
            </a:pPr>
            <a:r>
              <a:rPr lang="en-US" sz="2800" dirty="0">
                <a:latin typeface="Twinkl Cursive Unlooped" panose="02000000000000000000" pitchFamily="2" charset="0"/>
              </a:rPr>
              <a:t>	</a:t>
            </a:r>
            <a:endParaRPr lang="en-GB" sz="2800" dirty="0">
              <a:latin typeface="Twinkl Cursive Unlooped" panose="02000000000000000000" pitchFamily="2" charset="0"/>
            </a:endParaRP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17E3DD9-4CB8-4726-B2A0-4C0EE9C1BA08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640BE1F-781A-4104-AA8C-DEF6CCE87FF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81900" y="2973865"/>
            <a:ext cx="1600779" cy="15363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902370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873EC5-E0A4-461A-A009-E6E51A3876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br>
              <a:rPr lang="en-US" b="1" dirty="0">
                <a:latin typeface="Twinkl Cursive Unlooped" panose="02000000000000000000" pitchFamily="2" charset="0"/>
              </a:rPr>
            </a:br>
            <a:r>
              <a:rPr lang="en-US" b="1" dirty="0">
                <a:latin typeface="Twinkl Cursive Unlooped" panose="02000000000000000000" pitchFamily="2" charset="0"/>
              </a:rPr>
              <a:t>Clapping Sounds </a:t>
            </a:r>
            <a:br>
              <a:rPr lang="en-US" b="1" dirty="0">
                <a:latin typeface="Twinkl Cursive Unlooped" panose="02000000000000000000" pitchFamily="2" charset="0"/>
              </a:rPr>
            </a:br>
            <a:endParaRPr lang="en-GB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F60D199-E5A7-4ED1-AF35-857A4F09515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27A7A49-179B-4621-8144-0DE32332553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295400" y="2743200"/>
            <a:ext cx="4718304" cy="3132667"/>
          </a:xfrm>
        </p:spPr>
        <p:txBody>
          <a:bodyPr/>
          <a:lstStyle/>
          <a:p>
            <a:pPr marL="0" indent="0">
              <a:buNone/>
            </a:pPr>
            <a:r>
              <a:rPr lang="en-US" sz="2400" b="1" dirty="0">
                <a:latin typeface="Twinkl Cursive Unlooped" panose="02000000000000000000" pitchFamily="2" charset="0"/>
              </a:rPr>
              <a:t>	</a:t>
            </a:r>
          </a:p>
          <a:p>
            <a:pPr marL="0" indent="0">
              <a:buNone/>
            </a:pPr>
            <a:r>
              <a:rPr lang="en-US" b="1" dirty="0">
                <a:latin typeface="Twinkl Cursive Unlooped" panose="02000000000000000000" pitchFamily="2" charset="0"/>
              </a:rPr>
              <a:t>     </a:t>
            </a:r>
            <a:r>
              <a:rPr lang="en-US" sz="2400" dirty="0">
                <a:latin typeface="Twinkl Cursive Unlooped" panose="02000000000000000000" pitchFamily="2" charset="0"/>
              </a:rPr>
              <a:t>Clap their name</a:t>
            </a:r>
          </a:p>
          <a:p>
            <a:pPr marL="0" indent="0">
              <a:buNone/>
            </a:pPr>
            <a:r>
              <a:rPr lang="en-US" sz="2400" dirty="0">
                <a:latin typeface="Twinkl Cursive Unlooped" panose="02000000000000000000" pitchFamily="2" charset="0"/>
              </a:rPr>
              <a:t>	Clap sounds in a word</a:t>
            </a:r>
          </a:p>
          <a:p>
            <a:endParaRPr lang="en-GB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63D5544-C1D5-491A-9603-06D39E53C24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5DC6C806-DAAF-4E89-9215-95751526AE21}"/>
              </a:ext>
            </a:extLst>
          </p:cNvPr>
          <p:cNvPicPr>
            <a:picLocks noGrp="1" noChangeAspect="1"/>
          </p:cNvPicPr>
          <p:nvPr>
            <p:ph sz="quarter" idx="4"/>
          </p:nvPr>
        </p:nvPicPr>
        <p:blipFill>
          <a:blip r:embed="rId2"/>
          <a:stretch>
            <a:fillRect/>
          </a:stretch>
        </p:blipFill>
        <p:spPr>
          <a:xfrm>
            <a:off x="7458075" y="2787484"/>
            <a:ext cx="1805647" cy="1671443"/>
          </a:xfrm>
        </p:spPr>
      </p:pic>
    </p:spTree>
    <p:extLst>
      <p:ext uri="{BB962C8B-B14F-4D97-AF65-F5344CB8AC3E}">
        <p14:creationId xmlns:p14="http://schemas.microsoft.com/office/powerpoint/2010/main" val="12100955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873EC5-E0A4-461A-A009-E6E51A3876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marL="0" indent="0">
              <a:buNone/>
            </a:pPr>
            <a:br>
              <a:rPr lang="en-US" b="1" dirty="0">
                <a:latin typeface="Twinkl Cursive Unlooped" panose="02000000000000000000" pitchFamily="2" charset="0"/>
              </a:rPr>
            </a:br>
            <a:br>
              <a:rPr lang="en-US" b="1" dirty="0">
                <a:latin typeface="Twinkl Cursive Unlooped" panose="02000000000000000000" pitchFamily="2" charset="0"/>
              </a:rPr>
            </a:br>
            <a:br>
              <a:rPr lang="en-US" b="1" dirty="0">
                <a:latin typeface="Twinkl Cursive Unlooped" panose="02000000000000000000" pitchFamily="2" charset="0"/>
              </a:rPr>
            </a:br>
            <a:r>
              <a:rPr lang="en-US" b="1" dirty="0">
                <a:latin typeface="Twinkl Cursive Unlooped" panose="02000000000000000000" pitchFamily="2" charset="0"/>
              </a:rPr>
              <a:t>Alliteration Games</a:t>
            </a:r>
            <a:br>
              <a:rPr lang="en-US" b="1" dirty="0">
                <a:latin typeface="Twinkl Cursive Unlooped" panose="02000000000000000000" pitchFamily="2" charset="0"/>
              </a:rPr>
            </a:br>
            <a:br>
              <a:rPr lang="en-US" sz="4400" dirty="0">
                <a:latin typeface="Twinkl Cursive Unlooped" panose="02000000000000000000" pitchFamily="2" charset="0"/>
              </a:rPr>
            </a:br>
            <a:br>
              <a:rPr lang="en-US" b="1" dirty="0">
                <a:latin typeface="Twinkl Cursive Unlooped" panose="02000000000000000000" pitchFamily="2" charset="0"/>
              </a:rPr>
            </a:br>
            <a:endParaRPr lang="en-GB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F60D199-E5A7-4ED1-AF35-857A4F09515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27A7A49-179B-4621-8144-0DE32332553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295400" y="2743200"/>
            <a:ext cx="4718304" cy="3132667"/>
          </a:xfrm>
        </p:spPr>
        <p:txBody>
          <a:bodyPr/>
          <a:lstStyle/>
          <a:p>
            <a:pPr marL="0" indent="0">
              <a:buNone/>
            </a:pPr>
            <a:r>
              <a:rPr lang="en-US" sz="2400" b="1" dirty="0">
                <a:latin typeface="Twinkl Cursive Unlooped" panose="02000000000000000000" pitchFamily="2" charset="0"/>
              </a:rPr>
              <a:t>	</a:t>
            </a:r>
            <a:r>
              <a:rPr lang="en-US" sz="2400" dirty="0">
                <a:latin typeface="Twinkl Cursive Unlooped" panose="02000000000000000000" pitchFamily="2" charset="0"/>
              </a:rPr>
              <a:t> </a:t>
            </a:r>
          </a:p>
          <a:p>
            <a:pPr marL="0" indent="0" algn="ctr">
              <a:buNone/>
            </a:pPr>
            <a:r>
              <a:rPr lang="en-US" sz="3200" b="1" dirty="0">
                <a:latin typeface="Twinkl Cursive Unlooped" panose="02000000000000000000" pitchFamily="2" charset="0"/>
              </a:rPr>
              <a:t>L</a:t>
            </a:r>
            <a:r>
              <a:rPr lang="en-US" sz="3200" dirty="0">
                <a:latin typeface="Twinkl Cursive Unlooped" panose="02000000000000000000" pitchFamily="2" charset="0"/>
              </a:rPr>
              <a:t>iz </a:t>
            </a:r>
            <a:r>
              <a:rPr lang="en-US" sz="3200" b="1" dirty="0">
                <a:latin typeface="Twinkl Cursive Unlooped" panose="02000000000000000000" pitchFamily="2" charset="0"/>
              </a:rPr>
              <a:t>l</a:t>
            </a:r>
            <a:r>
              <a:rPr lang="en-US" sz="3200" dirty="0">
                <a:latin typeface="Twinkl Cursive Unlooped" panose="02000000000000000000" pitchFamily="2" charset="0"/>
              </a:rPr>
              <a:t>oves </a:t>
            </a:r>
            <a:r>
              <a:rPr lang="en-US" sz="3200" b="1" dirty="0" err="1">
                <a:latin typeface="Twinkl Cursive Unlooped" panose="02000000000000000000" pitchFamily="2" charset="0"/>
              </a:rPr>
              <a:t>l</a:t>
            </a:r>
            <a:r>
              <a:rPr lang="en-US" sz="3200" dirty="0" err="1">
                <a:latin typeface="Twinkl Cursive Unlooped" panose="02000000000000000000" pitchFamily="2" charset="0"/>
              </a:rPr>
              <a:t>ollies</a:t>
            </a:r>
            <a:br>
              <a:rPr lang="en-US" sz="3200" dirty="0">
                <a:latin typeface="Twinkl Cursive Unlooped" panose="02000000000000000000" pitchFamily="2" charset="0"/>
              </a:rPr>
            </a:br>
            <a:r>
              <a:rPr lang="en-US" sz="3200" b="1" dirty="0">
                <a:latin typeface="Twinkl Cursive Unlooped" panose="02000000000000000000" pitchFamily="2" charset="0"/>
              </a:rPr>
              <a:t>H</a:t>
            </a:r>
            <a:r>
              <a:rPr lang="en-US" sz="3200" dirty="0">
                <a:latin typeface="Twinkl Cursive Unlooped" panose="02000000000000000000" pitchFamily="2" charset="0"/>
              </a:rPr>
              <a:t>arry </a:t>
            </a:r>
            <a:r>
              <a:rPr lang="en-US" sz="3200" b="1" dirty="0">
                <a:latin typeface="Twinkl Cursive Unlooped" panose="02000000000000000000" pitchFamily="2" charset="0"/>
              </a:rPr>
              <a:t>h</a:t>
            </a:r>
            <a:r>
              <a:rPr lang="en-US" sz="3200" dirty="0">
                <a:latin typeface="Twinkl Cursive Unlooped" panose="02000000000000000000" pitchFamily="2" charset="0"/>
              </a:rPr>
              <a:t>ides </a:t>
            </a:r>
            <a:r>
              <a:rPr lang="en-US" sz="3200" b="1" dirty="0">
                <a:latin typeface="Twinkl Cursive Unlooped" panose="02000000000000000000" pitchFamily="2" charset="0"/>
              </a:rPr>
              <a:t>h</a:t>
            </a:r>
            <a:r>
              <a:rPr lang="en-US" sz="3200" dirty="0">
                <a:latin typeface="Twinkl Cursive Unlooped" panose="02000000000000000000" pitchFamily="2" charset="0"/>
              </a:rPr>
              <a:t>oney</a:t>
            </a:r>
            <a:br>
              <a:rPr lang="en-US" sz="3200" dirty="0">
                <a:latin typeface="Twinkl Cursive Unlooped" panose="02000000000000000000" pitchFamily="2" charset="0"/>
              </a:rPr>
            </a:br>
            <a:r>
              <a:rPr lang="en-US" sz="3200" b="1" dirty="0">
                <a:latin typeface="Twinkl Cursive Unlooped" panose="02000000000000000000" pitchFamily="2" charset="0"/>
              </a:rPr>
              <a:t>C</a:t>
            </a:r>
            <a:r>
              <a:rPr lang="en-US" sz="3200" dirty="0">
                <a:latin typeface="Twinkl Cursive Unlooped" panose="02000000000000000000" pitchFamily="2" charset="0"/>
              </a:rPr>
              <a:t>onnie </a:t>
            </a:r>
            <a:r>
              <a:rPr lang="en-US" sz="3200" b="1" dirty="0">
                <a:latin typeface="Twinkl Cursive Unlooped" panose="02000000000000000000" pitchFamily="2" charset="0"/>
              </a:rPr>
              <a:t>c</a:t>
            </a:r>
            <a:r>
              <a:rPr lang="en-US" sz="3200" dirty="0">
                <a:latin typeface="Twinkl Cursive Unlooped" panose="02000000000000000000" pitchFamily="2" charset="0"/>
              </a:rPr>
              <a:t>an </a:t>
            </a:r>
            <a:r>
              <a:rPr lang="en-US" sz="3200" b="1" dirty="0">
                <a:latin typeface="Twinkl Cursive Unlooped" panose="02000000000000000000" pitchFamily="2" charset="0"/>
              </a:rPr>
              <a:t>c</a:t>
            </a:r>
            <a:r>
              <a:rPr lang="en-US" sz="3200" dirty="0">
                <a:latin typeface="Twinkl Cursive Unlooped" panose="02000000000000000000" pitchFamily="2" charset="0"/>
              </a:rPr>
              <a:t>artwheel</a:t>
            </a:r>
            <a:br>
              <a:rPr lang="en-US" sz="3200" dirty="0">
                <a:latin typeface="Twinkl Cursive Unlooped" panose="02000000000000000000" pitchFamily="2" charset="0"/>
              </a:rPr>
            </a:br>
            <a:r>
              <a:rPr lang="en-US" sz="3200" b="1" dirty="0">
                <a:latin typeface="Twinkl Cursive Unlooped" panose="02000000000000000000" pitchFamily="2" charset="0"/>
              </a:rPr>
              <a:t>S</a:t>
            </a:r>
            <a:r>
              <a:rPr lang="en-US" sz="3200" dirty="0">
                <a:latin typeface="Twinkl Cursive Unlooped" panose="02000000000000000000" pitchFamily="2" charset="0"/>
              </a:rPr>
              <a:t>am </a:t>
            </a:r>
            <a:r>
              <a:rPr lang="en-US" sz="3200" b="1" dirty="0">
                <a:latin typeface="Twinkl Cursive Unlooped" panose="02000000000000000000" pitchFamily="2" charset="0"/>
              </a:rPr>
              <a:t>s</a:t>
            </a:r>
            <a:r>
              <a:rPr lang="en-US" sz="3200" dirty="0">
                <a:latin typeface="Twinkl Cursive Unlooped" panose="02000000000000000000" pitchFamily="2" charset="0"/>
              </a:rPr>
              <a:t>hares </a:t>
            </a:r>
            <a:r>
              <a:rPr lang="en-US" sz="3200" b="1" dirty="0">
                <a:latin typeface="Twinkl Cursive Unlooped" panose="02000000000000000000" pitchFamily="2" charset="0"/>
              </a:rPr>
              <a:t>s</a:t>
            </a:r>
            <a:r>
              <a:rPr lang="en-US" sz="3200" dirty="0">
                <a:latin typeface="Twinkl Cursive Unlooped" panose="02000000000000000000" pitchFamily="2" charset="0"/>
              </a:rPr>
              <a:t>weets</a:t>
            </a:r>
            <a:endParaRPr lang="en-US" sz="3200" b="1" dirty="0">
              <a:latin typeface="Twinkl Cursive Unlooped" panose="02000000000000000000" pitchFamily="2" charset="0"/>
            </a:endParaRPr>
          </a:p>
          <a:p>
            <a:pPr marL="0" indent="0">
              <a:buNone/>
            </a:pPr>
            <a:r>
              <a:rPr lang="en-US" b="1" dirty="0">
                <a:latin typeface="Twinkl Cursive Unlooped" panose="02000000000000000000" pitchFamily="2" charset="0"/>
              </a:rPr>
              <a:t>     </a:t>
            </a:r>
            <a:endParaRPr lang="en-GB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63D5544-C1D5-491A-9603-06D39E53C24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10" name="Content Placeholder 9">
            <a:extLst>
              <a:ext uri="{FF2B5EF4-FFF2-40B4-BE49-F238E27FC236}">
                <a16:creationId xmlns:a16="http://schemas.microsoft.com/office/drawing/2014/main" id="{490AAFA0-0E9F-44D1-81C9-C0B7C7C9E270}"/>
              </a:ext>
            </a:extLst>
          </p:cNvPr>
          <p:cNvPicPr>
            <a:picLocks noGrp="1" noChangeAspect="1"/>
          </p:cNvPicPr>
          <p:nvPr>
            <p:ph sz="quarter" idx="4"/>
          </p:nvPr>
        </p:nvPicPr>
        <p:blipFill>
          <a:blip r:embed="rId2"/>
          <a:stretch>
            <a:fillRect/>
          </a:stretch>
        </p:blipFill>
        <p:spPr>
          <a:xfrm>
            <a:off x="7381876" y="3234795"/>
            <a:ext cx="1928916" cy="1755809"/>
          </a:xfrm>
        </p:spPr>
      </p:pic>
    </p:spTree>
    <p:extLst>
      <p:ext uri="{BB962C8B-B14F-4D97-AF65-F5344CB8AC3E}">
        <p14:creationId xmlns:p14="http://schemas.microsoft.com/office/powerpoint/2010/main" val="230454992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10251582" cy="1303867"/>
          </a:xfrm>
        </p:spPr>
        <p:txBody>
          <a:bodyPr>
            <a:normAutofit/>
          </a:bodyPr>
          <a:lstStyle/>
          <a:p>
            <a:r>
              <a:rPr lang="en-US" b="1" dirty="0">
                <a:latin typeface="Twinkl Cursive Unlooped" panose="02000000000000000000" pitchFamily="2" charset="0"/>
              </a:rPr>
              <a:t>Preparing to read a word or a book </a:t>
            </a:r>
            <a:endParaRPr lang="en-GB" b="1" dirty="0">
              <a:latin typeface="Twinkl Cursive Unlooped" panose="02000000000000000000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91672" y="2556932"/>
            <a:ext cx="10251583" cy="3318936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800" b="1" dirty="0">
                <a:latin typeface="Twinkl Cursive Unlooped" panose="02000000000000000000" pitchFamily="2" charset="0"/>
              </a:rPr>
              <a:t>Tracking </a:t>
            </a:r>
          </a:p>
          <a:p>
            <a:pPr marL="0" indent="0">
              <a:buNone/>
            </a:pPr>
            <a:r>
              <a:rPr lang="en-US" sz="2800" dirty="0">
                <a:latin typeface="Twinkl Cursive Unlooped" panose="02000000000000000000" pitchFamily="2" charset="0"/>
              </a:rPr>
              <a:t>Children need to be able to track from left to right with their eyes and head when they read. Reading paper books helps this.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6FCD884-F963-4247-81CC-006D48DA5A8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01025" y="5152821"/>
            <a:ext cx="3234036" cy="99398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594BEB75-0E78-4E0F-8046-77606A4690E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91672" y="4505030"/>
            <a:ext cx="4239217" cy="12955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234910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10251582" cy="1303867"/>
          </a:xfrm>
        </p:spPr>
        <p:txBody>
          <a:bodyPr>
            <a:normAutofit/>
          </a:bodyPr>
          <a:lstStyle/>
          <a:p>
            <a:r>
              <a:rPr lang="en-US" b="1" dirty="0">
                <a:latin typeface="Twinkl Cursive Unlooped" panose="02000000000000000000" pitchFamily="2" charset="0"/>
              </a:rPr>
              <a:t>Preparing to read a word or a book </a:t>
            </a:r>
            <a:endParaRPr lang="en-GB" b="1" dirty="0">
              <a:latin typeface="Twinkl Cursive Unlooped" panose="02000000000000000000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91672" y="2556932"/>
            <a:ext cx="10251583" cy="3318936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800" b="1" dirty="0">
                <a:latin typeface="Twinkl Cursive Unlooped" panose="02000000000000000000" pitchFamily="2" charset="0"/>
              </a:rPr>
              <a:t>Crossing the Midline</a:t>
            </a:r>
          </a:p>
          <a:p>
            <a:pPr marL="0" indent="0">
              <a:buNone/>
            </a:pPr>
            <a:r>
              <a:rPr lang="en-US" sz="2800" dirty="0">
                <a:latin typeface="Twinkl Cursive Unlooped" panose="02000000000000000000" pitchFamily="2" charset="0"/>
              </a:rPr>
              <a:t>Touch your ear with the opposite hand </a:t>
            </a:r>
          </a:p>
          <a:p>
            <a:pPr marL="0" indent="0">
              <a:buNone/>
            </a:pPr>
            <a:r>
              <a:rPr lang="en-US" sz="2800" dirty="0">
                <a:latin typeface="Twinkl Cursive Unlooped" panose="02000000000000000000" pitchFamily="2" charset="0"/>
              </a:rPr>
              <a:t>Touch your knee with your opposite hand.</a:t>
            </a:r>
            <a:endParaRPr lang="en-GB" sz="2800" dirty="0">
              <a:latin typeface="Twinkl Cursive Unlooped" panose="02000000000000000000" pitchFamily="2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6FCD884-F963-4247-81CC-006D48DA5A8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01025" y="5152821"/>
            <a:ext cx="3234036" cy="99398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D9F0AEDF-8108-4432-8242-D21399AA8D7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91672" y="4668123"/>
            <a:ext cx="4277322" cy="13432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255913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>
                <a:latin typeface="Twinkl Cursive Unlooped" panose="02000000000000000000" pitchFamily="2" charset="0"/>
              </a:rPr>
              <a:t>Quiet times</a:t>
            </a:r>
            <a:endParaRPr lang="en-GB" b="1" dirty="0">
              <a:latin typeface="Twinkl Cursive Unlooped" panose="02000000000000000000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52500" y="2465070"/>
            <a:ext cx="9801225" cy="361188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800" dirty="0">
                <a:latin typeface="Twinkl Cursive Unlooped" panose="02000000000000000000" pitchFamily="2" charset="0"/>
              </a:rPr>
              <a:t>Do you leave the TV or the radio on when you are in </a:t>
            </a:r>
          </a:p>
          <a:p>
            <a:pPr marL="0" indent="0">
              <a:buNone/>
            </a:pPr>
            <a:r>
              <a:rPr lang="en-US" sz="2800" dirty="0">
                <a:latin typeface="Twinkl Cursive Unlooped" panose="02000000000000000000" pitchFamily="2" charset="0"/>
              </a:rPr>
              <a:t>the house?</a:t>
            </a:r>
          </a:p>
          <a:p>
            <a:pPr marL="0" indent="0">
              <a:buNone/>
            </a:pPr>
            <a:r>
              <a:rPr lang="en-US" sz="2800" dirty="0">
                <a:latin typeface="Twinkl Cursive Unlooped" panose="02000000000000000000" pitchFamily="2" charset="0"/>
              </a:rPr>
              <a:t>Do you go for a walk with your ear pods/headphones in?</a:t>
            </a:r>
          </a:p>
          <a:p>
            <a:pPr marL="0" indent="0">
              <a:buNone/>
            </a:pPr>
            <a:endParaRPr lang="en-US" sz="2800" dirty="0">
              <a:latin typeface="Twinkl Cursive Unlooped" panose="02000000000000000000" pitchFamily="2" charset="0"/>
            </a:endParaRPr>
          </a:p>
          <a:p>
            <a:pPr marL="0" indent="0">
              <a:buNone/>
            </a:pPr>
            <a:r>
              <a:rPr lang="en-US" sz="2800" dirty="0">
                <a:latin typeface="Twinkl Cursive Unlooped" panose="02000000000000000000" pitchFamily="2" charset="0"/>
              </a:rPr>
              <a:t>Do you go to sleep listening to a Podcast/music/audio book?</a:t>
            </a:r>
          </a:p>
          <a:p>
            <a:pPr marL="0" indent="0">
              <a:buNone/>
            </a:pPr>
            <a:r>
              <a:rPr lang="en-US" sz="2800" dirty="0">
                <a:latin typeface="Twinkl Cursive Unlooped" panose="02000000000000000000" pitchFamily="2" charset="0"/>
              </a:rPr>
              <a:t>	</a:t>
            </a:r>
            <a:endParaRPr lang="en-GB" sz="2800" dirty="0">
              <a:latin typeface="Twinkl Cursive Unlooped" panose="02000000000000000000" pitchFamily="2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E48550E-476F-4F86-AC7B-EBCAAFE53E8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90687" y="1010707"/>
            <a:ext cx="1438476" cy="1314633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A6F32C9E-3CBE-4645-9FC0-5E77F3D26C2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539091" y="2621736"/>
            <a:ext cx="1700409" cy="807264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6E5D6044-644D-4384-ABDF-BDC890BDCDF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115549" y="3764737"/>
            <a:ext cx="962025" cy="877522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14D7BE23-A8DA-4B1A-82D5-63BAB3F3756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19176" y="5404759"/>
            <a:ext cx="2419350" cy="7452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683941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654</TotalTime>
  <Words>503</Words>
  <Application>Microsoft Office PowerPoint</Application>
  <PresentationFormat>Widescreen</PresentationFormat>
  <Paragraphs>80</Paragraphs>
  <Slides>14</Slides>
  <Notes>9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Organic</vt:lpstr>
      <vt:lpstr>Readiness to Read at Stannington Infant School </vt:lpstr>
      <vt:lpstr>      Getting Ready to Read</vt:lpstr>
      <vt:lpstr>There are lots of things you can do at home  to support this. </vt:lpstr>
      <vt:lpstr>Stories</vt:lpstr>
      <vt:lpstr> Clapping Sounds  </vt:lpstr>
      <vt:lpstr>   Alliteration Games   </vt:lpstr>
      <vt:lpstr>Preparing to read a word or a book </vt:lpstr>
      <vt:lpstr>Preparing to read a word or a book </vt:lpstr>
      <vt:lpstr>Quiet times</vt:lpstr>
      <vt:lpstr>Quiet times</vt:lpstr>
      <vt:lpstr>                  Reading at Home </vt:lpstr>
      <vt:lpstr>      Things to do over the summer:</vt:lpstr>
      <vt:lpstr>How do we teach your child to read?</vt:lpstr>
      <vt:lpstr>Any questions?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Handwriting at Stannington Infant School</dc:title>
  <dc:creator>Liz</dc:creator>
  <cp:lastModifiedBy>Liz Harris</cp:lastModifiedBy>
  <cp:revision>46</cp:revision>
  <dcterms:created xsi:type="dcterms:W3CDTF">2017-11-07T21:49:42Z</dcterms:created>
  <dcterms:modified xsi:type="dcterms:W3CDTF">2026-06-18T07:15:05Z</dcterms:modified>
</cp:coreProperties>
</file>