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75" r:id="rId5"/>
    <p:sldId id="280" r:id="rId6"/>
    <p:sldId id="281" r:id="rId7"/>
    <p:sldId id="282" r:id="rId8"/>
    <p:sldId id="277" r:id="rId9"/>
    <p:sldId id="278" r:id="rId10"/>
    <p:sldId id="285" r:id="rId11"/>
    <p:sldId id="283" r:id="rId12"/>
    <p:sldId id="279" r:id="rId13"/>
    <p:sldId id="297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434" autoAdjust="0"/>
  </p:normalViewPr>
  <p:slideViewPr>
    <p:cSldViewPr snapToGrid="0">
      <p:cViewPr>
        <p:scale>
          <a:sx n="100" d="100"/>
          <a:sy n="100" d="100"/>
        </p:scale>
        <p:origin x="485" y="-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8BFE62-D0C9-4134-BE64-C5657962BDB1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60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89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592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469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230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740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94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598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83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93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8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57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65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30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37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8BFE62-D0C9-4134-BE64-C5657962BDB1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27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latin typeface="Twinkl Cursive Unlooped" panose="02000000000000000000" pitchFamily="2" charset="0"/>
              </a:rPr>
              <a:t>Readiness to Write at Stannington Infant School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2400" dirty="0">
              <a:latin typeface="Twinkl Cursive Unlooped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59FC0-C9E9-4AB5-956E-0396E9140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628" y="3657597"/>
            <a:ext cx="4248743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7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2E24-4347-4B9D-8E94-5635F95E9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74555"/>
            <a:ext cx="9601196" cy="1303867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atin typeface="Twinkl Cursive Unlooped" panose="02000000000000000000" pitchFamily="2" charset="0"/>
              </a:rPr>
            </a:br>
            <a:r>
              <a:rPr lang="en-US" b="1" dirty="0">
                <a:latin typeface="Twinkl Cursive Unlooped" panose="02000000000000000000" pitchFamily="2" charset="0"/>
              </a:rPr>
              <a:t>Palmer Reflex </a:t>
            </a:r>
            <a:br>
              <a:rPr lang="en-US" b="1" dirty="0">
                <a:latin typeface="Twinkl Cursive Unlooped" panose="02000000000000000000" pitchFamily="2" charset="0"/>
              </a:rPr>
            </a:br>
            <a:endParaRPr lang="en-GB" b="1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CCC2F-F814-4239-B682-ABB0ADB73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612" y="2556932"/>
            <a:ext cx="10416987" cy="3539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500" dirty="0">
                <a:latin typeface="Twinkl Cursive Unlooped" panose="02000000000000000000" pitchFamily="2" charset="0"/>
              </a:rPr>
              <a:t>	</a:t>
            </a:r>
            <a:r>
              <a:rPr lang="en-US" sz="3500" dirty="0">
                <a:latin typeface="Twinkl Cursive Unlooped" panose="02000000000000000000" pitchFamily="2" charset="0"/>
              </a:rPr>
              <a:t>Being able to hold your hand open when doing ‘Round and round the garden’ helps children prepare to be able to hold a pencil.</a:t>
            </a:r>
          </a:p>
          <a:p>
            <a:pPr marL="0" indent="0" algn="ctr">
              <a:buNone/>
            </a:pPr>
            <a:r>
              <a:rPr lang="en-US" sz="3500" dirty="0">
                <a:latin typeface="Twinkl Cursive Unlooped" panose="02000000000000000000" pitchFamily="2" charset="0"/>
              </a:rPr>
              <a:t>If they react by closing their hand, keep </a:t>
            </a:r>
            <a:r>
              <a:rPr lang="en-US" sz="3500" dirty="0" err="1">
                <a:latin typeface="Twinkl Cursive Unlooped" panose="02000000000000000000" pitchFamily="2" charset="0"/>
              </a:rPr>
              <a:t>practising</a:t>
            </a:r>
            <a:r>
              <a:rPr lang="en-US" sz="3500" dirty="0">
                <a:latin typeface="Twinkl Cursive Unlooped" panose="02000000000000000000" pitchFamily="2" charset="0"/>
              </a:rPr>
              <a:t> until they no longer do this.</a:t>
            </a:r>
          </a:p>
          <a:p>
            <a:pPr marL="0" indent="0" algn="ctr">
              <a:buNone/>
            </a:pPr>
            <a:endParaRPr lang="en-US" sz="4500" dirty="0">
              <a:latin typeface="Twinkl Cursive Unlooped" panose="02000000000000000000" pitchFamily="2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765B0F-DF5A-4A72-AE9B-F2E8B18FF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821" y="978742"/>
            <a:ext cx="1438476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1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2E24-4347-4B9D-8E94-5635F95E9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74555"/>
            <a:ext cx="9601196" cy="1303867"/>
          </a:xfrm>
        </p:spPr>
        <p:txBody>
          <a:bodyPr/>
          <a:lstStyle/>
          <a:p>
            <a:r>
              <a:rPr lang="en-US" b="1" dirty="0">
                <a:latin typeface="Twinkl Cursive Unlooped" panose="02000000000000000000" pitchFamily="2" charset="0"/>
              </a:rPr>
              <a:t>Other things to know and try ….</a:t>
            </a:r>
            <a:endParaRPr lang="en-GB" b="1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CCC2F-F814-4239-B682-ABB0ADB73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612" y="2556932"/>
            <a:ext cx="10416987" cy="353906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500" b="1" dirty="0">
                <a:latin typeface="Twinkl Cursive Unlooped" panose="02000000000000000000" pitchFamily="2" charset="0"/>
              </a:rPr>
              <a:t>Can your child move both arms independently of each other? </a:t>
            </a:r>
          </a:p>
          <a:p>
            <a:pPr marL="0" indent="0" algn="ctr">
              <a:buNone/>
            </a:pPr>
            <a:r>
              <a:rPr lang="en-US" sz="4500" dirty="0">
                <a:latin typeface="Twinkl Cursive Unlooped" panose="02000000000000000000" pitchFamily="2" charset="0"/>
              </a:rPr>
              <a:t>	</a:t>
            </a:r>
          </a:p>
          <a:p>
            <a:pPr marL="0" indent="0" algn="ctr">
              <a:buNone/>
            </a:pPr>
            <a:r>
              <a:rPr lang="en-US" sz="4500" dirty="0">
                <a:latin typeface="Twinkl Cursive Unlooped" panose="02000000000000000000" pitchFamily="2" charset="0"/>
              </a:rPr>
              <a:t>Can they make an anti clockwise circle with one arm and a clockwise one with the other?</a:t>
            </a:r>
          </a:p>
          <a:p>
            <a:pPr marL="0" indent="0" algn="ctr">
              <a:buNone/>
            </a:pPr>
            <a:endParaRPr lang="en-US" sz="4500" dirty="0">
              <a:latin typeface="Twinkl Cursive Unlooped" panose="02000000000000000000" pitchFamily="2" charset="0"/>
            </a:endParaRPr>
          </a:p>
          <a:p>
            <a:pPr marL="0" indent="0" algn="ctr">
              <a:buNone/>
            </a:pPr>
            <a:endParaRPr lang="en-US" sz="4500" dirty="0">
              <a:latin typeface="Twinkl Cursive Unlooped" panose="02000000000000000000" pitchFamily="2" charset="0"/>
            </a:endParaRPr>
          </a:p>
          <a:p>
            <a:pPr marL="0" indent="0" algn="ctr">
              <a:buNone/>
            </a:pPr>
            <a:endParaRPr lang="en-US" sz="4500" dirty="0">
              <a:latin typeface="Twinkl Cursive Unlooped" panose="02000000000000000000" pitchFamily="2" charset="0"/>
            </a:endParaRPr>
          </a:p>
          <a:p>
            <a:pPr marL="0" indent="0" algn="ctr">
              <a:buNone/>
            </a:pPr>
            <a:r>
              <a:rPr lang="en-US" sz="4500" dirty="0">
                <a:latin typeface="Twinkl Cursive Unlooped" panose="02000000000000000000" pitchFamily="2" charset="0"/>
              </a:rPr>
              <a:t>All of these help to develop the skills and strength needed for writing.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155748-FEF1-4B49-8E1A-2F9D9DD71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393" y="4391028"/>
            <a:ext cx="2009972" cy="93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7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2E24-4347-4B9D-8E94-5635F95E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winkl Cursive Unlooped" panose="02000000000000000000" pitchFamily="2" charset="0"/>
              </a:rPr>
              <a:t>        Things to do over the summer….</a:t>
            </a:r>
            <a:endParaRPr lang="en-GB" b="1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CCC2F-F814-4239-B682-ABB0ADB73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Twinkl Cursive Unlooped" panose="02000000000000000000" pitchFamily="2" charset="0"/>
              </a:rPr>
              <a:t>Drawing lines starting at the top and go down.    </a:t>
            </a:r>
          </a:p>
          <a:p>
            <a:pPr lvl="1"/>
            <a:r>
              <a:rPr lang="en-US" sz="1800" dirty="0">
                <a:latin typeface="Twinkl Cursive Unlooped" panose="02000000000000000000" pitchFamily="2" charset="0"/>
              </a:rPr>
              <a:t>(l, </a:t>
            </a:r>
            <a:r>
              <a:rPr lang="en-US" sz="1800" dirty="0" err="1">
                <a:latin typeface="Twinkl Cursive Unlooped" panose="02000000000000000000" pitchFamily="2" charset="0"/>
              </a:rPr>
              <a:t>i</a:t>
            </a:r>
            <a:r>
              <a:rPr lang="en-US" sz="1800" dirty="0">
                <a:latin typeface="Twinkl Cursive Unlooped" panose="02000000000000000000" pitchFamily="2" charset="0"/>
              </a:rPr>
              <a:t>, h, t, b all start at the top) </a:t>
            </a:r>
          </a:p>
          <a:p>
            <a:pPr marL="457200" lvl="1" indent="0">
              <a:buNone/>
            </a:pPr>
            <a:endParaRPr lang="en-US" sz="2800" dirty="0">
              <a:latin typeface="Twinkl Cursive Unlooped" panose="02000000000000000000" pitchFamily="2" charset="0"/>
            </a:endParaRPr>
          </a:p>
          <a:p>
            <a:r>
              <a:rPr lang="en-US" sz="2800" dirty="0">
                <a:latin typeface="Twinkl Cursive Unlooped" panose="02000000000000000000" pitchFamily="2" charset="0"/>
              </a:rPr>
              <a:t>Draw circles anti clockwise  </a:t>
            </a:r>
          </a:p>
          <a:p>
            <a:pPr lvl="1"/>
            <a:r>
              <a:rPr lang="en-US" sz="1800" dirty="0">
                <a:latin typeface="Twinkl Cursive Unlooped" panose="02000000000000000000" pitchFamily="2" charset="0"/>
              </a:rPr>
              <a:t>(</a:t>
            </a:r>
            <a:r>
              <a:rPr lang="en-US" sz="1800" dirty="0" err="1">
                <a:latin typeface="Twinkl Cursive Unlooped" panose="02000000000000000000" pitchFamily="2" charset="0"/>
              </a:rPr>
              <a:t>o,a,c</a:t>
            </a:r>
            <a:r>
              <a:rPr lang="en-US" sz="1800" dirty="0">
                <a:latin typeface="Twinkl Cursive Unlooped" panose="02000000000000000000" pitchFamily="2" charset="0"/>
              </a:rPr>
              <a:t> and d all start from an anti clockwise direction)</a:t>
            </a:r>
          </a:p>
          <a:p>
            <a:pPr lvl="1"/>
            <a:endParaRPr lang="en-US" sz="1800" dirty="0">
              <a:latin typeface="Twinkl Cursive Unlooped" panose="02000000000000000000" pitchFamily="2" charset="0"/>
            </a:endParaRPr>
          </a:p>
          <a:p>
            <a:r>
              <a:rPr lang="en-US" sz="2800" dirty="0">
                <a:latin typeface="Twinkl Cursive Unlooped" panose="02000000000000000000" pitchFamily="2" charset="0"/>
              </a:rPr>
              <a:t>Zig Zag</a:t>
            </a:r>
          </a:p>
          <a:p>
            <a:pPr lvl="1"/>
            <a:r>
              <a:rPr lang="en-US" sz="1800" dirty="0">
                <a:latin typeface="Twinkl Cursive Unlooped" panose="02000000000000000000" pitchFamily="2" charset="0"/>
              </a:rPr>
              <a:t>(down then up like a w, v or x)</a:t>
            </a:r>
            <a:endParaRPr lang="en-GB" sz="2400" dirty="0">
              <a:latin typeface="Twinkl Cursive Unlooped" panose="02000000000000000000" pitchFamily="2" charset="0"/>
            </a:endParaRPr>
          </a:p>
          <a:p>
            <a:pPr lvl="1"/>
            <a:endParaRPr lang="en-GB" dirty="0">
              <a:latin typeface="Twinkl Cursive Unloope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607C74-43B1-424F-988B-9BAC14BBC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03" y="971366"/>
            <a:ext cx="1390844" cy="1314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E7CEC4-097B-4F5F-B3CC-A7C99429A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663" y="2556932"/>
            <a:ext cx="1019373" cy="9916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18914C-1A74-4D4C-8A94-185E80D4C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662" y="3620235"/>
            <a:ext cx="1019373" cy="9509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CA1722-8729-4803-856A-B1F65AB18B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271" y="4751196"/>
            <a:ext cx="1019373" cy="94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1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AE19-31FC-4879-A458-5F0C937DD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Twinkl Cursive Unlooped" panose="02000000000000000000" pitchFamily="2" charset="0"/>
              </a:rPr>
              <a:t>How do we teach your child to write?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880DB-F3E1-4B91-B0EC-47B2EFE53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>
                <a:latin typeface="Twinkl Cursive Unlooped" panose="02000000000000000000" pitchFamily="2" charset="0"/>
              </a:rPr>
              <a:t>In October we will holding a workshop explaining how we teach your child to write covering the following:</a:t>
            </a:r>
          </a:p>
          <a:p>
            <a:r>
              <a:rPr lang="en-GB" sz="2600" dirty="0">
                <a:solidFill>
                  <a:schemeClr val="accent1">
                    <a:lumMod val="75000"/>
                  </a:schemeClr>
                </a:solidFill>
                <a:latin typeface="Twinkl Cursive Unlooped" panose="02000000000000000000" pitchFamily="2" charset="0"/>
              </a:rPr>
              <a:t>Introducing you to our handwriting approach</a:t>
            </a:r>
          </a:p>
          <a:p>
            <a:r>
              <a:rPr lang="en-GB" sz="2600" dirty="0">
                <a:solidFill>
                  <a:schemeClr val="accent1">
                    <a:lumMod val="75000"/>
                  </a:schemeClr>
                </a:solidFill>
                <a:latin typeface="Twinkl Cursive Unlooped" panose="02000000000000000000" pitchFamily="2" charset="0"/>
              </a:rPr>
              <a:t>What is </a:t>
            </a:r>
            <a:r>
              <a:rPr lang="en-GB" sz="2600" dirty="0" err="1">
                <a:solidFill>
                  <a:schemeClr val="accent1">
                    <a:lumMod val="75000"/>
                  </a:schemeClr>
                </a:solidFill>
                <a:latin typeface="Twinkl Cursive Unlooped" panose="02000000000000000000" pitchFamily="2" charset="0"/>
              </a:rPr>
              <a:t>Pinchy</a:t>
            </a:r>
            <a:r>
              <a:rPr lang="en-GB" sz="2600" dirty="0">
                <a:solidFill>
                  <a:schemeClr val="accent1">
                    <a:lumMod val="75000"/>
                  </a:schemeClr>
                </a:solidFill>
                <a:latin typeface="Twinkl Cursive Unlooped" panose="02000000000000000000" pitchFamily="2" charset="0"/>
              </a:rPr>
              <a:t> Parrot?</a:t>
            </a:r>
          </a:p>
          <a:p>
            <a:r>
              <a:rPr lang="en-GB" sz="2600" dirty="0">
                <a:solidFill>
                  <a:schemeClr val="accent1">
                    <a:lumMod val="75000"/>
                  </a:schemeClr>
                </a:solidFill>
                <a:latin typeface="Twinkl Cursive Unlooped" panose="02000000000000000000" pitchFamily="2" charset="0"/>
              </a:rPr>
              <a:t>How do we hold a pencil?</a:t>
            </a:r>
          </a:p>
          <a:p>
            <a:r>
              <a:rPr lang="en-GB" sz="2600" dirty="0">
                <a:solidFill>
                  <a:schemeClr val="accent1">
                    <a:lumMod val="75000"/>
                  </a:schemeClr>
                </a:solidFill>
                <a:latin typeface="Twinkl Cursive Unlooped" panose="02000000000000000000" pitchFamily="2" charset="0"/>
              </a:rPr>
              <a:t>How do we form our letters?</a:t>
            </a:r>
          </a:p>
          <a:p>
            <a:r>
              <a:rPr lang="en-GB" sz="2600" dirty="0">
                <a:solidFill>
                  <a:schemeClr val="accent1">
                    <a:lumMod val="75000"/>
                  </a:schemeClr>
                </a:solidFill>
                <a:latin typeface="Twinkl Cursive Unlooped" panose="02000000000000000000" pitchFamily="2" charset="0"/>
              </a:rPr>
              <a:t>What is a tripod grip and why is it important? </a:t>
            </a:r>
          </a:p>
        </p:txBody>
      </p:sp>
    </p:spTree>
    <p:extLst>
      <p:ext uri="{BB962C8B-B14F-4D97-AF65-F5344CB8AC3E}">
        <p14:creationId xmlns:p14="http://schemas.microsoft.com/office/powerpoint/2010/main" val="2968093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Cursive Unlooped" panose="02000000000000000000" pitchFamily="2" charset="0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>
              <a:latin typeface="Twinkl Cursive Unlooped" panose="02000000000000000000" pitchFamily="2" charset="0"/>
            </a:endParaRPr>
          </a:p>
          <a:p>
            <a:endParaRPr lang="en-GB" dirty="0">
              <a:latin typeface="Twinkl Cursive Unlooped" panose="02000000000000000000" pitchFamily="2" charset="0"/>
            </a:endParaRPr>
          </a:p>
          <a:p>
            <a:endParaRPr lang="en-GB" dirty="0">
              <a:latin typeface="Twinkl Cursive Unlooped" panose="02000000000000000000" pitchFamily="2" charset="0"/>
            </a:endParaRPr>
          </a:p>
          <a:p>
            <a:endParaRPr lang="en-GB" dirty="0">
              <a:latin typeface="Twinkl Cursive Unlooped" panose="02000000000000000000" pitchFamily="2" charset="0"/>
            </a:endParaRPr>
          </a:p>
          <a:p>
            <a:endParaRPr lang="en-GB" dirty="0">
              <a:latin typeface="Twinkl Cursive Unlooped" panose="02000000000000000000" pitchFamily="2" charset="0"/>
            </a:endParaRPr>
          </a:p>
          <a:p>
            <a:pPr marL="0" indent="0" algn="ctr">
              <a:buNone/>
            </a:pPr>
            <a:r>
              <a:rPr lang="en-GB" sz="4000" dirty="0">
                <a:latin typeface="Twinkl Cursive Unlooped" panose="02000000000000000000" pitchFamily="2" charset="0"/>
              </a:rPr>
              <a:t>Thank you for your time.</a:t>
            </a:r>
          </a:p>
        </p:txBody>
      </p:sp>
    </p:spTree>
    <p:extLst>
      <p:ext uri="{BB962C8B-B14F-4D97-AF65-F5344CB8AC3E}">
        <p14:creationId xmlns:p14="http://schemas.microsoft.com/office/powerpoint/2010/main" val="49338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Cursive Unlooped" panose="02000000000000000000" pitchFamily="2" charset="0"/>
              </a:rPr>
              <a:t>Why handwriting?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672" y="2556932"/>
            <a:ext cx="10251583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>
                <a:latin typeface="Twinkl Cursive Unlooped" panose="02000000000000000000" pitchFamily="2" charset="0"/>
              </a:rPr>
              <a:t>The relevance of handwriting is sometimes questioned in a day and age when we are surrounded by laptops, iPads and smart phones. But the teaching of handwriting is just as important now as it ever has been. </a:t>
            </a:r>
          </a:p>
          <a:p>
            <a:pPr marL="0" indent="0">
              <a:buNone/>
            </a:pPr>
            <a:r>
              <a:rPr lang="en-GB" sz="2800" dirty="0">
                <a:latin typeface="Twinkl Cursive Unlooped" panose="02000000000000000000" pitchFamily="2" charset="0"/>
              </a:rPr>
              <a:t>The need to create something of beauty never leaves the human brain and nothing beats that feeling of personal triumph when we look at something we have completed ourselves.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9184E5-8A8B-4060-93DD-B4C790E7D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780" y="976748"/>
            <a:ext cx="1400370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1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0A86-923F-49DD-84A8-E20B97DE1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Twinkl Cursive Unlooped" panose="02000000000000000000" pitchFamily="2" charset="0"/>
              </a:rPr>
              <a:t>                 Getting Ready to Write……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920F2-CF99-45BF-B3FA-308E78354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942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b="1" dirty="0">
                <a:latin typeface="Twinkl Cursive Unlooped" panose="02000000000000000000" pitchFamily="2" charset="0"/>
              </a:rPr>
              <a:t>Pick up the paper bag!!!!</a:t>
            </a:r>
          </a:p>
          <a:p>
            <a:pPr marL="0" indent="0">
              <a:buNone/>
            </a:pPr>
            <a:endParaRPr lang="en-GB" sz="2000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sz="2000" dirty="0">
                <a:latin typeface="Twinkl Cursive Unlooped" panose="02000000000000000000" pitchFamily="2" charset="0"/>
              </a:rPr>
              <a:t>Stand up </a:t>
            </a:r>
          </a:p>
          <a:p>
            <a:pPr marL="0" indent="0">
              <a:buNone/>
            </a:pPr>
            <a:endParaRPr lang="en-GB" sz="2000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sz="2000" dirty="0">
                <a:latin typeface="Twinkl Cursive Unlooped" panose="02000000000000000000" pitchFamily="2" charset="0"/>
              </a:rPr>
              <a:t>Hold your arm at shoulder height </a:t>
            </a:r>
          </a:p>
          <a:p>
            <a:pPr marL="0" indent="0">
              <a:buNone/>
            </a:pPr>
            <a:endParaRPr lang="en-GB" sz="2000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sz="2000" dirty="0">
                <a:latin typeface="Twinkl Cursive Unlooped" panose="02000000000000000000" pitchFamily="2" charset="0"/>
              </a:rPr>
              <a:t>Scrunch the paper bag into as small a ball as you can.</a:t>
            </a:r>
          </a:p>
          <a:p>
            <a:pPr marL="0" indent="0">
              <a:buNone/>
            </a:pPr>
            <a:endParaRPr lang="en-GB" sz="2000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sz="2000" dirty="0">
                <a:latin typeface="Twinkl Cursive Unlooped" panose="02000000000000000000" pitchFamily="2" charset="0"/>
              </a:rPr>
              <a:t>Now unfold it using only that hand without lowering your arm.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B2B65F-B05D-43BD-BC22-61567E22E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63" y="1137954"/>
            <a:ext cx="2859478" cy="904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A7664F-CCCE-4CE8-B839-DCE02502E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624" y="2465294"/>
            <a:ext cx="797866" cy="28733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4802A1-2B3A-4EE7-B99E-9D413B0A3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624" y="5325044"/>
            <a:ext cx="797866" cy="73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17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0A86-923F-49DD-84A8-E20B97DE1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Twinkl Cursive Unlooped" panose="02000000000000000000" pitchFamily="2" charset="0"/>
              </a:rPr>
              <a:t>  </a:t>
            </a:r>
            <a:r>
              <a:rPr lang="en-GB" sz="3600" b="1" dirty="0">
                <a:latin typeface="Twinkl Cursive Unlooped" panose="02000000000000000000" pitchFamily="2" charset="0"/>
              </a:rPr>
              <a:t>Core Strength and Shoulder Girdle </a:t>
            </a:r>
            <a:endParaRPr lang="en-GB" b="1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920F2-CF99-45BF-B3FA-308E78354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Twinkl Cursive Unlooped" panose="02000000000000000000" pitchFamily="2" charset="0"/>
              </a:rPr>
              <a:t>      </a:t>
            </a:r>
          </a:p>
          <a:p>
            <a:pPr marL="0" indent="0">
              <a:buNone/>
            </a:pPr>
            <a:r>
              <a:rPr lang="en-GB" dirty="0">
                <a:latin typeface="Twinkl Cursive Unlooped" panose="02000000000000000000" pitchFamily="2" charset="0"/>
              </a:rPr>
              <a:t>        These </a:t>
            </a:r>
            <a:r>
              <a:rPr lang="en-GB" b="1" dirty="0">
                <a:latin typeface="Twinkl Cursive Unlooped" panose="02000000000000000000" pitchFamily="2" charset="0"/>
              </a:rPr>
              <a:t>two things </a:t>
            </a:r>
            <a:r>
              <a:rPr lang="en-GB" dirty="0">
                <a:latin typeface="Twinkl Cursive Unlooped" panose="02000000000000000000" pitchFamily="2" charset="0"/>
              </a:rPr>
              <a:t>are key in preparing children to write.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BDE8F9-379E-450F-B8D9-F40844DB9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14" y="982132"/>
            <a:ext cx="1428949" cy="1324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84C9B2-6A4A-44E6-93E4-340E1248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242" y="821578"/>
            <a:ext cx="1428949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30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0A86-923F-49DD-84A8-E20B97DE1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Twinkl Cursive Unlooped" panose="02000000000000000000" pitchFamily="2" charset="0"/>
              </a:rPr>
              <a:t>  </a:t>
            </a:r>
            <a:r>
              <a:rPr lang="en-GB" sz="3600" b="1" dirty="0">
                <a:latin typeface="Twinkl Cursive Unlooped" panose="02000000000000000000" pitchFamily="2" charset="0"/>
              </a:rPr>
              <a:t>Core Strength and Shoulder Girdle </a:t>
            </a:r>
            <a:endParaRPr lang="en-GB" b="1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920F2-CF99-45BF-B3FA-308E78354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287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Twinkl Cursive Unlooped" panose="02000000000000000000" pitchFamily="2" charset="0"/>
              </a:rPr>
              <a:t>Things to </a:t>
            </a:r>
            <a:r>
              <a:rPr lang="en-GB" b="1" dirty="0">
                <a:latin typeface="Twinkl Cursive Unlooped" panose="02000000000000000000" pitchFamily="2" charset="0"/>
              </a:rPr>
              <a:t>strengthen</a:t>
            </a:r>
            <a:r>
              <a:rPr lang="en-GB" dirty="0">
                <a:latin typeface="Twinkl Cursive Unlooped" panose="02000000000000000000" pitchFamily="2" charset="0"/>
              </a:rPr>
              <a:t> these areas:</a:t>
            </a:r>
          </a:p>
          <a:p>
            <a:pPr marL="0" indent="0">
              <a:buNone/>
            </a:pPr>
            <a:r>
              <a:rPr lang="en-GB" dirty="0">
                <a:latin typeface="Twinkl Cursive Unlooped" panose="02000000000000000000" pitchFamily="2" charset="0"/>
              </a:rPr>
              <a:t>	hanging from monkey bars</a:t>
            </a:r>
          </a:p>
          <a:p>
            <a:pPr marL="0" indent="0">
              <a:buNone/>
            </a:pPr>
            <a:r>
              <a:rPr lang="en-GB" dirty="0">
                <a:latin typeface="Twinkl Cursive Unlooped" panose="02000000000000000000" pitchFamily="2" charset="0"/>
              </a:rPr>
              <a:t>	</a:t>
            </a:r>
          </a:p>
          <a:p>
            <a:pPr marL="0" indent="0">
              <a:buNone/>
            </a:pPr>
            <a:r>
              <a:rPr lang="en-GB" dirty="0">
                <a:latin typeface="Twinkl Cursive Unlooped" panose="02000000000000000000" pitchFamily="2" charset="0"/>
              </a:rPr>
              <a:t>      climbing </a:t>
            </a:r>
          </a:p>
          <a:p>
            <a:pPr marL="0" indent="0">
              <a:buNone/>
            </a:pPr>
            <a:r>
              <a:rPr lang="en-GB" dirty="0">
                <a:latin typeface="Twinkl Cursive Unlooped" panose="02000000000000000000" pitchFamily="2" charset="0"/>
              </a:rPr>
              <a:t>	</a:t>
            </a:r>
          </a:p>
          <a:p>
            <a:pPr marL="0" indent="0">
              <a:buNone/>
            </a:pPr>
            <a:r>
              <a:rPr lang="en-GB" dirty="0">
                <a:latin typeface="Twinkl Cursive Unlooped" panose="02000000000000000000" pitchFamily="2" charset="0"/>
              </a:rPr>
              <a:t>      pushing and pulling </a:t>
            </a:r>
          </a:p>
          <a:p>
            <a:pPr marL="0" indent="0">
              <a:buNone/>
            </a:pPr>
            <a:r>
              <a:rPr lang="en-GB" dirty="0">
                <a:latin typeface="Twinkl Cursive Unlooped" panose="02000000000000000000" pitchFamily="2" charset="0"/>
              </a:rPr>
              <a:t>	</a:t>
            </a:r>
          </a:p>
          <a:p>
            <a:pPr marL="0" indent="0">
              <a:buNone/>
            </a:pPr>
            <a:r>
              <a:rPr lang="en-GB" dirty="0">
                <a:latin typeface="Twinkl Cursive Unlooped" panose="02000000000000000000" pitchFamily="2" charset="0"/>
              </a:rPr>
              <a:t>      weight baring – carrying/holding heavier things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BDE8F9-379E-450F-B8D9-F40844DB9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14" y="982132"/>
            <a:ext cx="1428949" cy="1324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84C9B2-6A4A-44E6-93E4-340E1248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242" y="821578"/>
            <a:ext cx="1428949" cy="1324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DCA3AC-246B-42B7-A34A-722C5D896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8845" y="2556932"/>
            <a:ext cx="935323" cy="350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1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0A86-923F-49DD-84A8-E20B97DE1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Twinkl Cursive Unlooped" panose="02000000000000000000" pitchFamily="2" charset="0"/>
              </a:rPr>
              <a:t>  </a:t>
            </a:r>
            <a:r>
              <a:rPr lang="en-GB" sz="3600" b="1" dirty="0">
                <a:latin typeface="Twinkl Cursive Unlooped" panose="02000000000000000000" pitchFamily="2" charset="0"/>
              </a:rPr>
              <a:t>Core Strength and Shoulder Girdle </a:t>
            </a:r>
            <a:endParaRPr lang="en-GB" b="1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920F2-CF99-45BF-B3FA-308E78354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28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Twinkl Cursive Unlooped" panose="02000000000000000000" pitchFamily="2" charset="0"/>
              </a:rPr>
              <a:t>Developing these two areas of strength can also help with </a:t>
            </a:r>
          </a:p>
          <a:p>
            <a:pPr marL="0" indent="0">
              <a:buNone/>
            </a:pPr>
            <a:r>
              <a:rPr lang="en-GB" b="1" dirty="0">
                <a:latin typeface="Twinkl Cursive Unlooped" panose="02000000000000000000" pitchFamily="2" charset="0"/>
              </a:rPr>
              <a:t>Postural Control </a:t>
            </a:r>
          </a:p>
          <a:p>
            <a:pPr marL="0" indent="0">
              <a:buNone/>
            </a:pPr>
            <a:endParaRPr lang="en-GB" b="1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endParaRPr lang="en-GB" b="1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dirty="0">
                <a:latin typeface="Twinkl Cursive Unlooped" panose="02000000000000000000" pitchFamily="2" charset="0"/>
              </a:rPr>
              <a:t>To be able to write children need to be able to </a:t>
            </a:r>
            <a:r>
              <a:rPr lang="en-GB" b="1" dirty="0">
                <a:latin typeface="Twinkl Cursive Unlooped" panose="02000000000000000000" pitchFamily="2" charset="0"/>
              </a:rPr>
              <a:t>maintain their posture </a:t>
            </a:r>
            <a:r>
              <a:rPr lang="en-GB" dirty="0">
                <a:latin typeface="Twinkl Cursive Unlooped" panose="02000000000000000000" pitchFamily="2" charset="0"/>
              </a:rPr>
              <a:t>or writing position for short periods of time, longer as they go through school.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BDE8F9-379E-450F-B8D9-F40844DB9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14" y="982132"/>
            <a:ext cx="1428949" cy="1324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84C9B2-6A4A-44E6-93E4-340E1248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242" y="821578"/>
            <a:ext cx="1428949" cy="1324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40246F-070B-4640-B937-D122F7F92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124" y="2662144"/>
            <a:ext cx="1172236" cy="105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74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0A86-923F-49DD-84A8-E20B97DE1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Twinkl Cursive Unlooped" panose="02000000000000000000" pitchFamily="2" charset="0"/>
              </a:rPr>
              <a:t>  </a:t>
            </a:r>
            <a:r>
              <a:rPr lang="en-GB" sz="3600" b="1" dirty="0">
                <a:latin typeface="Twinkl Cursive Unlooped" panose="02000000000000000000" pitchFamily="2" charset="0"/>
              </a:rPr>
              <a:t>Core Strength and Shoulder Girdle </a:t>
            </a:r>
            <a:endParaRPr lang="en-GB" b="1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920F2-CF99-45BF-B3FA-308E78354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28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Twinkl Cursive Unlooped" panose="02000000000000000000" pitchFamily="2" charset="0"/>
              </a:rPr>
              <a:t>Can your child sit and write for a few minutes at a </a:t>
            </a:r>
          </a:p>
          <a:p>
            <a:pPr marL="0" indent="0">
              <a:buNone/>
            </a:pPr>
            <a:r>
              <a:rPr lang="en-GB" dirty="0">
                <a:latin typeface="Twinkl Cursive Unlooped" panose="02000000000000000000" pitchFamily="2" charset="0"/>
              </a:rPr>
              <a:t>time with a straight back?</a:t>
            </a:r>
          </a:p>
          <a:p>
            <a:pPr marL="0" indent="0">
              <a:buNone/>
            </a:pPr>
            <a:endParaRPr lang="en-GB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dirty="0">
                <a:latin typeface="Twinkl Cursive Unlooped" panose="02000000000000000000" pitchFamily="2" charset="0"/>
              </a:rPr>
              <a:t>Can they lay on the floor for a period of time and write or colour?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BDE8F9-379E-450F-B8D9-F40844DB9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14" y="982132"/>
            <a:ext cx="1428949" cy="1324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84C9B2-6A4A-44E6-93E4-340E1248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242" y="821578"/>
            <a:ext cx="1428949" cy="1324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FFA398-BA40-4C95-A989-498AF2CB4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270" y="2536638"/>
            <a:ext cx="2200832" cy="10596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F05E6C-B46C-455F-A44F-60FB59997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6885" y="4635761"/>
            <a:ext cx="2265217" cy="105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16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2E24-4347-4B9D-8E94-5635F95E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winkl Cursive Unlooped" panose="02000000000000000000" pitchFamily="2" charset="0"/>
              </a:rPr>
              <a:t>Junk Modelling/Wood Work</a:t>
            </a:r>
            <a:endParaRPr lang="en-GB" b="1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CCC2F-F814-4239-B682-ABB0ADB73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>
                <a:latin typeface="Twinkl Cursive Unlooped" panose="02000000000000000000" pitchFamily="2" charset="0"/>
              </a:rPr>
              <a:t>Develops gross and fine motor skills</a:t>
            </a:r>
          </a:p>
          <a:p>
            <a:r>
              <a:rPr lang="en-US" sz="2600" dirty="0">
                <a:latin typeface="Twinkl Cursive Unlooped" panose="02000000000000000000" pitchFamily="2" charset="0"/>
              </a:rPr>
              <a:t>Develops dexterity </a:t>
            </a:r>
          </a:p>
          <a:p>
            <a:r>
              <a:rPr lang="en-US" sz="2600" dirty="0">
                <a:latin typeface="Twinkl Cursive Unlooped" panose="02000000000000000000" pitchFamily="2" charset="0"/>
              </a:rPr>
              <a:t>Problem solving </a:t>
            </a:r>
          </a:p>
          <a:p>
            <a:r>
              <a:rPr lang="en-US" sz="2600" dirty="0">
                <a:latin typeface="Twinkl Cursive Unlooped" panose="02000000000000000000" pitchFamily="2" charset="0"/>
              </a:rPr>
              <a:t>Cutting skills</a:t>
            </a:r>
          </a:p>
          <a:p>
            <a:r>
              <a:rPr lang="en-US" sz="2600" dirty="0">
                <a:latin typeface="Twinkl Cursive Unlooped" panose="02000000000000000000" pitchFamily="2" charset="0"/>
              </a:rPr>
              <a:t>Sticking skills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>
                <a:latin typeface="Twinkl Cursive Unlooped" panose="02000000000000000000" pitchFamily="2" charset="0"/>
              </a:rPr>
              <a:t>All of the above help to develop the skills and strength needed for writing.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746122-3843-4A85-8B45-A92515FA7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128" y="3200866"/>
            <a:ext cx="2829320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8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2E24-4347-4B9D-8E94-5635F95E9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74555"/>
            <a:ext cx="9601196" cy="1303867"/>
          </a:xfrm>
        </p:spPr>
        <p:txBody>
          <a:bodyPr/>
          <a:lstStyle/>
          <a:p>
            <a:r>
              <a:rPr lang="en-US" b="1" dirty="0">
                <a:latin typeface="Twinkl Cursive Unlooped" panose="02000000000000000000" pitchFamily="2" charset="0"/>
              </a:rPr>
              <a:t>Other things to know and try ….</a:t>
            </a:r>
            <a:endParaRPr lang="en-GB" b="1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CCC2F-F814-4239-B682-ABB0ADB73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612" y="2556932"/>
            <a:ext cx="10416987" cy="3539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500" dirty="0">
              <a:latin typeface="Twinkl Cursive Unlooped" panose="020000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069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586</TotalTime>
  <Words>548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Twinkl Cursive Unlooped</vt:lpstr>
      <vt:lpstr>Organic</vt:lpstr>
      <vt:lpstr>Readiness to Write at Stannington Infant School </vt:lpstr>
      <vt:lpstr>Why handwriting?</vt:lpstr>
      <vt:lpstr>                 Getting Ready to Write……</vt:lpstr>
      <vt:lpstr>  Core Strength and Shoulder Girdle </vt:lpstr>
      <vt:lpstr>  Core Strength and Shoulder Girdle </vt:lpstr>
      <vt:lpstr>  Core Strength and Shoulder Girdle </vt:lpstr>
      <vt:lpstr>  Core Strength and Shoulder Girdle </vt:lpstr>
      <vt:lpstr>Junk Modelling/Wood Work</vt:lpstr>
      <vt:lpstr>Other things to know and try ….</vt:lpstr>
      <vt:lpstr> Palmer Reflex  </vt:lpstr>
      <vt:lpstr>Other things to know and try ….</vt:lpstr>
      <vt:lpstr>        Things to do over the summer….</vt:lpstr>
      <vt:lpstr>How do we teach your child to write?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Handwriting at Stannington Infant School</dc:title>
  <dc:creator>Liz</dc:creator>
  <cp:lastModifiedBy>Liz Harris</cp:lastModifiedBy>
  <cp:revision>28</cp:revision>
  <dcterms:created xsi:type="dcterms:W3CDTF">2017-11-07T21:49:42Z</dcterms:created>
  <dcterms:modified xsi:type="dcterms:W3CDTF">2026-06-11T21:27:27Z</dcterms:modified>
</cp:coreProperties>
</file>