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6" r:id="rId4"/>
  </p:sldMasterIdLst>
  <p:notesMasterIdLst>
    <p:notesMasterId r:id="rId21"/>
  </p:notesMasterIdLst>
  <p:sldIdLst>
    <p:sldId id="541" r:id="rId5"/>
    <p:sldId id="557" r:id="rId6"/>
    <p:sldId id="553" r:id="rId7"/>
    <p:sldId id="552" r:id="rId8"/>
    <p:sldId id="543" r:id="rId9"/>
    <p:sldId id="544" r:id="rId10"/>
    <p:sldId id="547" r:id="rId11"/>
    <p:sldId id="555" r:id="rId12"/>
    <p:sldId id="559" r:id="rId13"/>
    <p:sldId id="548" r:id="rId14"/>
    <p:sldId id="549" r:id="rId15"/>
    <p:sldId id="554" r:id="rId16"/>
    <p:sldId id="545" r:id="rId17"/>
    <p:sldId id="546" r:id="rId18"/>
    <p:sldId id="550" r:id="rId19"/>
    <p:sldId id="558"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1" d="100"/>
          <a:sy n="71"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A45666-F92C-4610-AFDC-ABA9CB6EDD8F}"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30A56F-79AB-43F2-A170-0B43CBC4294E}" type="slidenum">
              <a:rPr lang="en-GB" smtClean="0"/>
              <a:t>‹#›</a:t>
            </a:fld>
            <a:endParaRPr lang="en-GB"/>
          </a:p>
        </p:txBody>
      </p:sp>
    </p:spTree>
    <p:extLst>
      <p:ext uri="{BB962C8B-B14F-4D97-AF65-F5344CB8AC3E}">
        <p14:creationId xmlns:p14="http://schemas.microsoft.com/office/powerpoint/2010/main" val="21404046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E882FEAF-D984-F570-200C-EE94F55A3AB2}"/>
              </a:ext>
            </a:extLst>
          </p:cNvPr>
          <p:cNvSpPr>
            <a:spLocks noGrp="1" noRot="1" noChangeAspect="1" noChangeArrowheads="1" noTextEdit="1"/>
          </p:cNvSpPr>
          <p:nvPr>
            <p:ph type="sldImg"/>
          </p:nvPr>
        </p:nvSpPr>
        <p:spPr>
          <a:ln/>
        </p:spPr>
      </p:sp>
      <p:sp>
        <p:nvSpPr>
          <p:cNvPr id="4099" name="Notes Placeholder 2">
            <a:extLst>
              <a:ext uri="{FF2B5EF4-FFF2-40B4-BE49-F238E27FC236}">
                <a16:creationId xmlns:a16="http://schemas.microsoft.com/office/drawing/2014/main" id="{F0FCB2C3-8F02-C4CE-A506-D195BB63EE76}"/>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Arial" panose="020B0604020202020204" pitchFamily="34" charset="0"/>
              </a:rPr>
              <a:t>Welcome to Stannington Infant School.  We are delighted that you have chosen for your child to come to our school and we look forward to welcoming both you and your child in September.</a:t>
            </a:r>
          </a:p>
        </p:txBody>
      </p:sp>
      <p:sp>
        <p:nvSpPr>
          <p:cNvPr id="4100" name="Slide Number Placeholder 3">
            <a:extLst>
              <a:ext uri="{FF2B5EF4-FFF2-40B4-BE49-F238E27FC236}">
                <a16:creationId xmlns:a16="http://schemas.microsoft.com/office/drawing/2014/main" id="{A0CD7469-BF1F-C91F-8AF7-C4E9904DD68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A9ACCB4-4C2F-4A73-999B-ECAA38A12E1C}" type="slidenum">
              <a:rPr lang="en-US" altLang="en-US"/>
              <a:pPr/>
              <a:t>1</a:t>
            </a:fld>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2</a:t>
            </a:fld>
            <a:endParaRPr lang="en-GB"/>
          </a:p>
        </p:txBody>
      </p:sp>
    </p:spTree>
    <p:extLst>
      <p:ext uri="{BB962C8B-B14F-4D97-AF65-F5344CB8AC3E}">
        <p14:creationId xmlns:p14="http://schemas.microsoft.com/office/powerpoint/2010/main" val="31732376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3</a:t>
            </a:fld>
            <a:endParaRPr lang="en-GB"/>
          </a:p>
        </p:txBody>
      </p:sp>
    </p:spTree>
    <p:extLst>
      <p:ext uri="{BB962C8B-B14F-4D97-AF65-F5344CB8AC3E}">
        <p14:creationId xmlns:p14="http://schemas.microsoft.com/office/powerpoint/2010/main" val="3293905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4</a:t>
            </a:fld>
            <a:endParaRPr lang="en-GB"/>
          </a:p>
        </p:txBody>
      </p:sp>
    </p:spTree>
    <p:extLst>
      <p:ext uri="{BB962C8B-B14F-4D97-AF65-F5344CB8AC3E}">
        <p14:creationId xmlns:p14="http://schemas.microsoft.com/office/powerpoint/2010/main" val="1793415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5</a:t>
            </a:fld>
            <a:endParaRPr lang="en-GB"/>
          </a:p>
        </p:txBody>
      </p:sp>
    </p:spTree>
    <p:extLst>
      <p:ext uri="{BB962C8B-B14F-4D97-AF65-F5344CB8AC3E}">
        <p14:creationId xmlns:p14="http://schemas.microsoft.com/office/powerpoint/2010/main" val="36766848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6</a:t>
            </a:fld>
            <a:endParaRPr lang="en-GB"/>
          </a:p>
        </p:txBody>
      </p:sp>
    </p:spTree>
    <p:extLst>
      <p:ext uri="{BB962C8B-B14F-4D97-AF65-F5344CB8AC3E}">
        <p14:creationId xmlns:p14="http://schemas.microsoft.com/office/powerpoint/2010/main" val="2803328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7</a:t>
            </a:fld>
            <a:endParaRPr lang="en-GB"/>
          </a:p>
        </p:txBody>
      </p:sp>
    </p:spTree>
    <p:extLst>
      <p:ext uri="{BB962C8B-B14F-4D97-AF65-F5344CB8AC3E}">
        <p14:creationId xmlns:p14="http://schemas.microsoft.com/office/powerpoint/2010/main" val="24803038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8</a:t>
            </a:fld>
            <a:endParaRPr lang="en-GB"/>
          </a:p>
        </p:txBody>
      </p:sp>
    </p:spTree>
    <p:extLst>
      <p:ext uri="{BB962C8B-B14F-4D97-AF65-F5344CB8AC3E}">
        <p14:creationId xmlns:p14="http://schemas.microsoft.com/office/powerpoint/2010/main" val="10872287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9</a:t>
            </a:fld>
            <a:endParaRPr lang="en-GB"/>
          </a:p>
        </p:txBody>
      </p:sp>
    </p:spTree>
    <p:extLst>
      <p:ext uri="{BB962C8B-B14F-4D97-AF65-F5344CB8AC3E}">
        <p14:creationId xmlns:p14="http://schemas.microsoft.com/office/powerpoint/2010/main" val="12319443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10</a:t>
            </a:fld>
            <a:endParaRPr lang="en-GB"/>
          </a:p>
        </p:txBody>
      </p:sp>
    </p:spTree>
    <p:extLst>
      <p:ext uri="{BB962C8B-B14F-4D97-AF65-F5344CB8AC3E}">
        <p14:creationId xmlns:p14="http://schemas.microsoft.com/office/powerpoint/2010/main" val="1249363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11</a:t>
            </a:fld>
            <a:endParaRPr lang="en-GB"/>
          </a:p>
        </p:txBody>
      </p:sp>
    </p:spTree>
    <p:extLst>
      <p:ext uri="{BB962C8B-B14F-4D97-AF65-F5344CB8AC3E}">
        <p14:creationId xmlns:p14="http://schemas.microsoft.com/office/powerpoint/2010/main" val="42309333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13</a:t>
            </a:fld>
            <a:endParaRPr lang="en-GB"/>
          </a:p>
        </p:txBody>
      </p:sp>
    </p:spTree>
    <p:extLst>
      <p:ext uri="{BB962C8B-B14F-4D97-AF65-F5344CB8AC3E}">
        <p14:creationId xmlns:p14="http://schemas.microsoft.com/office/powerpoint/2010/main" val="34747776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14</a:t>
            </a:fld>
            <a:endParaRPr lang="en-GB"/>
          </a:p>
        </p:txBody>
      </p:sp>
    </p:spTree>
    <p:extLst>
      <p:ext uri="{BB962C8B-B14F-4D97-AF65-F5344CB8AC3E}">
        <p14:creationId xmlns:p14="http://schemas.microsoft.com/office/powerpoint/2010/main" val="36251178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15</a:t>
            </a:fld>
            <a:endParaRPr lang="en-GB"/>
          </a:p>
        </p:txBody>
      </p:sp>
    </p:spTree>
    <p:extLst>
      <p:ext uri="{BB962C8B-B14F-4D97-AF65-F5344CB8AC3E}">
        <p14:creationId xmlns:p14="http://schemas.microsoft.com/office/powerpoint/2010/main" val="4112997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C30A56F-79AB-43F2-A170-0B43CBC4294E}" type="slidenum">
              <a:rPr lang="en-GB" smtClean="0"/>
              <a:t>16</a:t>
            </a:fld>
            <a:endParaRPr lang="en-GB"/>
          </a:p>
        </p:txBody>
      </p:sp>
    </p:spTree>
    <p:extLst>
      <p:ext uri="{BB962C8B-B14F-4D97-AF65-F5344CB8AC3E}">
        <p14:creationId xmlns:p14="http://schemas.microsoft.com/office/powerpoint/2010/main" val="24410973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dirty="0"/>
              <a:t>Click to edit Master title style</a:t>
            </a:r>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a:xfrm>
            <a:off x="2692397" y="5037663"/>
            <a:ext cx="5214635" cy="279400"/>
          </a:xfrm>
        </p:spPr>
        <p:txBody>
          <a:bodyPr/>
          <a:lstStyle/>
          <a:p>
            <a:endParaRPr lang="en-US" dirty="0"/>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73391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52647F38-B617-4D2F-AE0A-013F0C4D2C57}" type="datetimeFigureOut">
              <a:rPr lang="en-US" dirty="0"/>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dirty="0"/>
              <a:t>‹#›</a:t>
            </a:fld>
            <a:endParaRPr lang="en-US" dirty="0"/>
          </a:p>
        </p:txBody>
      </p:sp>
    </p:spTree>
    <p:extLst>
      <p:ext uri="{BB962C8B-B14F-4D97-AF65-F5344CB8AC3E}">
        <p14:creationId xmlns:p14="http://schemas.microsoft.com/office/powerpoint/2010/main" val="23283352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dirty="0"/>
              <a:t>Click to edit Master title style</a:t>
            </a:r>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793061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05BFA754-D5C3-4E66-96A6-867B257F58DC}" type="datetimeFigureOut">
              <a:rPr lang="en-US" dirty="0"/>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t>‹#›</a:t>
            </a:fld>
            <a:endParaRPr lang="en-US" dirty="0"/>
          </a:p>
        </p:txBody>
      </p:sp>
    </p:spTree>
    <p:extLst>
      <p:ext uri="{BB962C8B-B14F-4D97-AF65-F5344CB8AC3E}">
        <p14:creationId xmlns:p14="http://schemas.microsoft.com/office/powerpoint/2010/main" val="8324870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415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63092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7042292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dirty="0"/>
              <a:t>Click to edit Master title style</a:t>
            </a:r>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9529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dirty="0"/>
              <a:t>Click to edit Master title style</a:t>
            </a:r>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9509321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dirty="0"/>
              <a:t>Click to edit Master title style</a:t>
            </a:r>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324163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dirty="0"/>
              <a:t>Click to edit Master title style</a:t>
            </a:r>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200306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dirty="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9343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dirty="0"/>
              <a:t>Click to edit Master title style</a:t>
            </a:r>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592625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dirty="0"/>
              <a:t>Click to edit Master title style</a:t>
            </a:r>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90951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dirty="0"/>
              <a:t>Click to edit Master title style</a:t>
            </a:r>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592055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0237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61BEF0D-F0BB-DE4B-95CE-6DB70DBA9567}" type="datetimeFigureOut">
              <a:rPr lang="en-US" dirty="0"/>
              <a:pPr/>
              <a:t>9/23/2026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67795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9/23/2026</a:t>
            </a:fld>
            <a:endParaRPr lang="en-US" dirty="0"/>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extLst>
      <p:ext uri="{BB962C8B-B14F-4D97-AF65-F5344CB8AC3E}">
        <p14:creationId xmlns:p14="http://schemas.microsoft.com/office/powerpoint/2010/main" val="3656274834"/>
      </p:ext>
    </p:extLst>
  </p:cSld>
  <p:clrMap bg1="lt1" tx1="dk1" bg2="lt2" tx2="dk2" accent1="accent1" accent2="accent2" accent3="accent3" accent4="accent4" accent5="accent5" accent6="accent6" hlink="hlink" folHlink="folHlink"/>
  <p:sldLayoutIdLst>
    <p:sldLayoutId id="2147483797" r:id="rId1"/>
    <p:sldLayoutId id="2147483798" r:id="rId2"/>
    <p:sldLayoutId id="2147483799" r:id="rId3"/>
    <p:sldLayoutId id="2147483800" r:id="rId4"/>
    <p:sldLayoutId id="2147483801" r:id="rId5"/>
    <p:sldLayoutId id="2147483802" r:id="rId6"/>
    <p:sldLayoutId id="2147483803" r:id="rId7"/>
    <p:sldLayoutId id="2147483804" r:id="rId8"/>
    <p:sldLayoutId id="2147483805" r:id="rId9"/>
    <p:sldLayoutId id="2147483806" r:id="rId10"/>
    <p:sldLayoutId id="2147483807" r:id="rId11"/>
    <p:sldLayoutId id="2147483808" r:id="rId12"/>
    <p:sldLayoutId id="2147483809" r:id="rId13"/>
    <p:sldLayoutId id="2147483810" r:id="rId14"/>
    <p:sldLayoutId id="2147483811" r:id="rId15"/>
    <p:sldLayoutId id="2147483812" r:id="rId16"/>
    <p:sldLayoutId id="21474838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a:extLst>
              <a:ext uri="{FF2B5EF4-FFF2-40B4-BE49-F238E27FC236}">
                <a16:creationId xmlns:a16="http://schemas.microsoft.com/office/drawing/2014/main" id="{5E97A90C-6516-94D0-7A5A-F4DE298B8C98}"/>
              </a:ext>
            </a:extLst>
          </p:cNvPr>
          <p:cNvSpPr>
            <a:spLocks noGrp="1" noChangeArrowheads="1"/>
          </p:cNvSpPr>
          <p:nvPr>
            <p:ph type="title"/>
          </p:nvPr>
        </p:nvSpPr>
        <p:spPr>
          <a:xfrm>
            <a:off x="1610839" y="952500"/>
            <a:ext cx="10132540" cy="1143000"/>
          </a:xfrm>
        </p:spPr>
        <p:txBody>
          <a:bodyPr>
            <a:normAutofit/>
          </a:bodyPr>
          <a:lstStyle/>
          <a:p>
            <a:pPr eaLnBrk="1" hangingPunct="1"/>
            <a:r>
              <a:rPr lang="en-GB" altLang="en-US" sz="2000" dirty="0">
                <a:latin typeface="Comic Sans MS" panose="030F0702030302020204" pitchFamily="66" charset="0"/>
              </a:rPr>
              <a:t>    </a:t>
            </a:r>
            <a:r>
              <a:rPr lang="en-GB" altLang="en-US" sz="2800" b="1" dirty="0">
                <a:latin typeface="Bradley Hand ITC" panose="03070402050302030203" pitchFamily="66" charset="0"/>
              </a:rPr>
              <a:t>Welcome to Stannington Infant School     </a:t>
            </a:r>
            <a:br>
              <a:rPr lang="en-GB" altLang="en-US" sz="2800" dirty="0">
                <a:latin typeface="Bradley Hand ITC" panose="03070402050302030203" pitchFamily="66" charset="0"/>
              </a:rPr>
            </a:br>
            <a:r>
              <a:rPr lang="en-GB" altLang="en-US" sz="2800" b="1" dirty="0">
                <a:latin typeface="Bradley Hand ITC" panose="03070402050302030203" pitchFamily="66" charset="0"/>
              </a:rPr>
              <a:t> </a:t>
            </a:r>
            <a:r>
              <a:rPr lang="en-GB" altLang="en-US" sz="2800" b="1" dirty="0">
                <a:solidFill>
                  <a:srgbClr val="FF0000"/>
                </a:solidFill>
                <a:latin typeface="Bradley Hand ITC" panose="03070402050302030203" pitchFamily="66" charset="0"/>
              </a:rPr>
              <a:t>A friendly and creative environment for learning together</a:t>
            </a:r>
            <a:endParaRPr lang="en-GB" altLang="en-US" sz="2800" b="1" dirty="0">
              <a:latin typeface="Bradley Hand ITC" panose="03070402050302030203" pitchFamily="66" charset="0"/>
            </a:endParaRPr>
          </a:p>
        </p:txBody>
      </p:sp>
      <p:pic>
        <p:nvPicPr>
          <p:cNvPr id="3075" name="Picture 2" descr="logo[1]">
            <a:extLst>
              <a:ext uri="{FF2B5EF4-FFF2-40B4-BE49-F238E27FC236}">
                <a16:creationId xmlns:a16="http://schemas.microsoft.com/office/drawing/2014/main" id="{BEED4CC3-FD09-1F87-9F2C-2C671C6B91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028" y="558800"/>
            <a:ext cx="1295400"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6" name="Picture 5">
            <a:extLst>
              <a:ext uri="{FF2B5EF4-FFF2-40B4-BE49-F238E27FC236}">
                <a16:creationId xmlns:a16="http://schemas.microsoft.com/office/drawing/2014/main" id="{0DF1A571-C783-FEFB-68C2-D0FCCA8A2F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45260" y="156433"/>
            <a:ext cx="14112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7" name="TextBox 1">
            <a:extLst>
              <a:ext uri="{FF2B5EF4-FFF2-40B4-BE49-F238E27FC236}">
                <a16:creationId xmlns:a16="http://schemas.microsoft.com/office/drawing/2014/main" id="{DB563B1D-D9E9-ED2D-BF20-D4BCF54D9FC5}"/>
              </a:ext>
            </a:extLst>
          </p:cNvPr>
          <p:cNvSpPr txBox="1">
            <a:spLocks noChangeArrowheads="1"/>
          </p:cNvSpPr>
          <p:nvPr/>
        </p:nvSpPr>
        <p:spPr bwMode="auto">
          <a:xfrm>
            <a:off x="1209444" y="2320067"/>
            <a:ext cx="7110413" cy="4278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r>
              <a:rPr lang="en-GB" altLang="en-US" dirty="0">
                <a:latin typeface="Twinkl" panose="02000000000000000000" pitchFamily="2" charset="0"/>
              </a:rPr>
              <a:t>Staff</a:t>
            </a:r>
            <a:endParaRPr lang="en-GB" altLang="en-US" sz="2400" dirty="0">
              <a:latin typeface="Twinkl" panose="02000000000000000000" pitchFamily="2" charset="0"/>
            </a:endParaRPr>
          </a:p>
          <a:p>
            <a:pPr>
              <a:spcBef>
                <a:spcPct val="0"/>
              </a:spcBef>
              <a:buFontTx/>
              <a:buNone/>
            </a:pPr>
            <a:r>
              <a:rPr lang="en-GB" altLang="en-US" sz="2400" dirty="0">
                <a:latin typeface="Twinkl" panose="02000000000000000000" pitchFamily="2" charset="0"/>
              </a:rPr>
              <a:t>Miss Gore – Class 1 Teacher and EYFS Lead</a:t>
            </a:r>
          </a:p>
          <a:p>
            <a:pPr>
              <a:spcBef>
                <a:spcPct val="0"/>
              </a:spcBef>
              <a:buFontTx/>
              <a:buNone/>
            </a:pPr>
            <a:r>
              <a:rPr lang="en-GB" altLang="en-US" sz="2400" dirty="0">
                <a:latin typeface="Twinkl" panose="02000000000000000000" pitchFamily="2" charset="0"/>
              </a:rPr>
              <a:t>Mrs </a:t>
            </a:r>
            <a:r>
              <a:rPr lang="en-GB" altLang="en-US" sz="2400" dirty="0" err="1">
                <a:latin typeface="Twinkl" panose="02000000000000000000" pitchFamily="2" charset="0"/>
              </a:rPr>
              <a:t>Greensmith</a:t>
            </a:r>
            <a:r>
              <a:rPr lang="en-GB" altLang="en-US" sz="2400" dirty="0">
                <a:latin typeface="Twinkl" panose="02000000000000000000" pitchFamily="2" charset="0"/>
              </a:rPr>
              <a:t> – Class 2 Teacher Mon, Tue, Wed</a:t>
            </a:r>
          </a:p>
          <a:p>
            <a:pPr>
              <a:spcBef>
                <a:spcPct val="0"/>
              </a:spcBef>
              <a:buFontTx/>
              <a:buNone/>
            </a:pPr>
            <a:r>
              <a:rPr lang="en-GB" altLang="en-US" sz="2400" dirty="0">
                <a:latin typeface="Twinkl" panose="02000000000000000000" pitchFamily="2" charset="0"/>
              </a:rPr>
              <a:t>Mrs Birtles – Class 2 Teacher </a:t>
            </a:r>
            <a:r>
              <a:rPr lang="en-GB" altLang="en-US" sz="2400" dirty="0" err="1">
                <a:latin typeface="Twinkl" panose="02000000000000000000" pitchFamily="2" charset="0"/>
              </a:rPr>
              <a:t>Thur</a:t>
            </a:r>
            <a:r>
              <a:rPr lang="en-GB" altLang="en-US" sz="2400" dirty="0">
                <a:latin typeface="Twinkl" panose="02000000000000000000" pitchFamily="2" charset="0"/>
              </a:rPr>
              <a:t>, Fri</a:t>
            </a:r>
          </a:p>
          <a:p>
            <a:pPr>
              <a:spcBef>
                <a:spcPct val="0"/>
              </a:spcBef>
              <a:buFontTx/>
              <a:buNone/>
            </a:pPr>
            <a:endParaRPr lang="en-GB" altLang="en-US" sz="2400" dirty="0">
              <a:latin typeface="Twinkl" panose="02000000000000000000" pitchFamily="2" charset="0"/>
            </a:endParaRPr>
          </a:p>
          <a:p>
            <a:pPr>
              <a:spcBef>
                <a:spcPct val="0"/>
              </a:spcBef>
              <a:buFontTx/>
              <a:buNone/>
            </a:pPr>
            <a:r>
              <a:rPr lang="en-GB" altLang="en-US" sz="2400" u="sng" dirty="0">
                <a:latin typeface="Twinkl" panose="02000000000000000000" pitchFamily="2" charset="0"/>
              </a:rPr>
              <a:t>Teaching Assistants</a:t>
            </a:r>
          </a:p>
          <a:p>
            <a:pPr>
              <a:spcBef>
                <a:spcPct val="0"/>
              </a:spcBef>
              <a:buFontTx/>
              <a:buNone/>
            </a:pPr>
            <a:r>
              <a:rPr lang="en-GB" altLang="en-US" sz="2400" dirty="0">
                <a:latin typeface="Twinkl" panose="02000000000000000000" pitchFamily="2" charset="0"/>
              </a:rPr>
              <a:t>Miss Mistry </a:t>
            </a:r>
          </a:p>
          <a:p>
            <a:pPr>
              <a:spcBef>
                <a:spcPct val="0"/>
              </a:spcBef>
              <a:buFontTx/>
              <a:buNone/>
            </a:pPr>
            <a:r>
              <a:rPr lang="en-GB" altLang="en-US" sz="2400" dirty="0">
                <a:latin typeface="Twinkl" panose="02000000000000000000" pitchFamily="2" charset="0"/>
              </a:rPr>
              <a:t>Mrs Ashford</a:t>
            </a:r>
          </a:p>
          <a:p>
            <a:pPr>
              <a:spcBef>
                <a:spcPct val="0"/>
              </a:spcBef>
              <a:buFontTx/>
              <a:buNone/>
            </a:pPr>
            <a:r>
              <a:rPr lang="en-GB" altLang="en-US" sz="2400" dirty="0">
                <a:latin typeface="Twinkl" panose="02000000000000000000" pitchFamily="2" charset="0"/>
              </a:rPr>
              <a:t>Miss Siddall</a:t>
            </a:r>
          </a:p>
          <a:p>
            <a:pPr>
              <a:spcBef>
                <a:spcPct val="0"/>
              </a:spcBef>
              <a:buFontTx/>
              <a:buNone/>
            </a:pPr>
            <a:r>
              <a:rPr lang="en-GB" altLang="en-US" sz="2400" dirty="0">
                <a:latin typeface="Twinkl" panose="02000000000000000000" pitchFamily="2" charset="0"/>
              </a:rPr>
              <a:t>Miss Renwick</a:t>
            </a:r>
          </a:p>
          <a:p>
            <a:pPr>
              <a:spcBef>
                <a:spcPct val="0"/>
              </a:spcBef>
              <a:buFontTx/>
              <a:buNone/>
            </a:pPr>
            <a:endParaRPr lang="en-GB" altLang="en-US" sz="2400" dirty="0">
              <a:latin typeface="Twinkl" panose="02000000000000000000" pitchFamily="2"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79478-DAA0-41F0-BCC4-24712B57BA48}"/>
              </a:ext>
            </a:extLst>
          </p:cNvPr>
          <p:cNvSpPr>
            <a:spLocks noGrp="1"/>
          </p:cNvSpPr>
          <p:nvPr>
            <p:ph type="title"/>
          </p:nvPr>
        </p:nvSpPr>
        <p:spPr>
          <a:xfrm>
            <a:off x="984318" y="330198"/>
            <a:ext cx="9601196" cy="1303867"/>
          </a:xfrm>
        </p:spPr>
        <p:txBody>
          <a:bodyPr/>
          <a:lstStyle/>
          <a:p>
            <a:r>
              <a:rPr lang="en-GB" dirty="0">
                <a:latin typeface="Twinkl" panose="02000000000000000000"/>
              </a:rPr>
              <a:t>Reminders….. </a:t>
            </a:r>
          </a:p>
        </p:txBody>
      </p:sp>
      <p:sp>
        <p:nvSpPr>
          <p:cNvPr id="3" name="Content Placeholder 2">
            <a:extLst>
              <a:ext uri="{FF2B5EF4-FFF2-40B4-BE49-F238E27FC236}">
                <a16:creationId xmlns:a16="http://schemas.microsoft.com/office/drawing/2014/main" id="{4899A419-034B-4FE6-B058-3C81CFD7B386}"/>
              </a:ext>
            </a:extLst>
          </p:cNvPr>
          <p:cNvSpPr>
            <a:spLocks noGrp="1"/>
          </p:cNvSpPr>
          <p:nvPr>
            <p:ph idx="1"/>
          </p:nvPr>
        </p:nvSpPr>
        <p:spPr>
          <a:xfrm>
            <a:off x="1229413" y="2752626"/>
            <a:ext cx="9601196" cy="3365369"/>
          </a:xfrm>
        </p:spPr>
        <p:txBody>
          <a:bodyPr>
            <a:normAutofit lnSpcReduction="10000"/>
          </a:bodyPr>
          <a:lstStyle/>
          <a:p>
            <a:r>
              <a:rPr lang="en-GB" dirty="0">
                <a:latin typeface="Twinkl" panose="02000000000000000000"/>
              </a:rPr>
              <a:t>School snack policy</a:t>
            </a:r>
          </a:p>
          <a:p>
            <a:r>
              <a:rPr lang="en-GB" dirty="0">
                <a:latin typeface="Twinkl" panose="02000000000000000000"/>
              </a:rPr>
              <a:t>Water bottles- no juice please! Healthy reasons and a sticky mess!</a:t>
            </a:r>
          </a:p>
          <a:p>
            <a:r>
              <a:rPr lang="en-GB" dirty="0">
                <a:latin typeface="Twinkl" panose="02000000000000000000"/>
              </a:rPr>
              <a:t>Using a knife and fork</a:t>
            </a:r>
          </a:p>
          <a:p>
            <a:pPr>
              <a:buSzPct val="114999"/>
            </a:pPr>
            <a:r>
              <a:rPr lang="en-GB" dirty="0">
                <a:latin typeface="Twinkl" panose="02000000000000000000"/>
              </a:rPr>
              <a:t>Name clothing </a:t>
            </a:r>
          </a:p>
          <a:p>
            <a:pPr>
              <a:buSzPct val="114999"/>
            </a:pPr>
            <a:r>
              <a:rPr lang="en-GB" dirty="0">
                <a:latin typeface="Twinkl" panose="02000000000000000000"/>
              </a:rPr>
              <a:t>Let the </a:t>
            </a:r>
            <a:r>
              <a:rPr lang="en-GB" u="sng" dirty="0">
                <a:latin typeface="Twinkl" panose="02000000000000000000"/>
              </a:rPr>
              <a:t>school office </a:t>
            </a:r>
            <a:r>
              <a:rPr lang="en-GB" dirty="0">
                <a:latin typeface="Twinkl" panose="02000000000000000000"/>
              </a:rPr>
              <a:t>know if there are changes to collection </a:t>
            </a:r>
          </a:p>
          <a:p>
            <a:pPr>
              <a:buSzPct val="114999"/>
            </a:pPr>
            <a:r>
              <a:rPr lang="en-GB" dirty="0">
                <a:latin typeface="Twinkl" panose="02000000000000000000"/>
              </a:rPr>
              <a:t>Please inform the office of absences by 9:30 am and any medical appointments </a:t>
            </a:r>
            <a:r>
              <a:rPr lang="en-GB">
                <a:latin typeface="Twinkl" panose="02000000000000000000"/>
              </a:rPr>
              <a:t>in advance</a:t>
            </a:r>
            <a:endParaRPr lang="en-GB" dirty="0">
              <a:latin typeface="Twinkl" panose="02000000000000000000"/>
            </a:endParaRPr>
          </a:p>
        </p:txBody>
      </p:sp>
    </p:spTree>
    <p:extLst>
      <p:ext uri="{BB962C8B-B14F-4D97-AF65-F5344CB8AC3E}">
        <p14:creationId xmlns:p14="http://schemas.microsoft.com/office/powerpoint/2010/main" val="32195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256CEF0-2301-121F-A9AE-E8F53AAB4D2B}"/>
              </a:ext>
            </a:extLst>
          </p:cNvPr>
          <p:cNvSpPr txBox="1"/>
          <p:nvPr/>
        </p:nvSpPr>
        <p:spPr>
          <a:xfrm>
            <a:off x="1498603" y="792539"/>
            <a:ext cx="8753781" cy="48936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u="sng" dirty="0">
                <a:latin typeface="Twinkl" panose="02000000000000000000" pitchFamily="2" charset="0"/>
              </a:rPr>
              <a:t>Collection</a:t>
            </a:r>
          </a:p>
          <a:p>
            <a:pPr algn="l"/>
            <a:endParaRPr lang="en-US" sz="2400" dirty="0">
              <a:latin typeface="Twinkl" panose="02000000000000000000" pitchFamily="2" charset="0"/>
            </a:endParaRPr>
          </a:p>
          <a:p>
            <a:r>
              <a:rPr lang="en-US" sz="2400" dirty="0">
                <a:latin typeface="Twinkl" panose="02000000000000000000" pitchFamily="2" charset="0"/>
              </a:rPr>
              <a:t>Please can you stand back from the white railings and watch for your child to come to the front of the line.</a:t>
            </a:r>
          </a:p>
          <a:p>
            <a:endParaRPr lang="en-US" sz="2400" dirty="0">
              <a:latin typeface="Twinkl" panose="02000000000000000000" pitchFamily="2" charset="0"/>
            </a:endParaRPr>
          </a:p>
          <a:p>
            <a:r>
              <a:rPr lang="en-US" sz="2400" dirty="0">
                <a:latin typeface="Twinkl"/>
              </a:rPr>
              <a:t>As tempting as it is, please do not wave if your child isn't at the front! This will also help staff who may not know you all as quickly as we do. </a:t>
            </a:r>
          </a:p>
          <a:p>
            <a:endParaRPr lang="en-US" sz="2400" dirty="0">
              <a:latin typeface="Twinkl" panose="02000000000000000000" pitchFamily="2" charset="0"/>
            </a:endParaRPr>
          </a:p>
          <a:p>
            <a:r>
              <a:rPr lang="en-US" sz="2400" dirty="0">
                <a:latin typeface="Twinkl"/>
              </a:rPr>
              <a:t>We understand that many of you are collecting from 2 classrooms. KS1 staff will hold on to your child until you walk around. Please do not worry. It is more important that we hand your child too you safely. </a:t>
            </a:r>
          </a:p>
        </p:txBody>
      </p:sp>
    </p:spTree>
    <p:extLst>
      <p:ext uri="{BB962C8B-B14F-4D97-AF65-F5344CB8AC3E}">
        <p14:creationId xmlns:p14="http://schemas.microsoft.com/office/powerpoint/2010/main" val="1477803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ABFD845-A38E-46C6-B32A-30C152F96230}"/>
              </a:ext>
            </a:extLst>
          </p:cNvPr>
          <p:cNvSpPr txBox="1"/>
          <p:nvPr/>
        </p:nvSpPr>
        <p:spPr>
          <a:xfrm>
            <a:off x="1112363" y="801278"/>
            <a:ext cx="10020693" cy="3416320"/>
          </a:xfrm>
          <a:prstGeom prst="rect">
            <a:avLst/>
          </a:prstGeom>
          <a:noFill/>
        </p:spPr>
        <p:txBody>
          <a:bodyPr wrap="square" lIns="91440" tIns="45720" rIns="91440" bIns="45720" rtlCol="0" anchor="t">
            <a:spAutoFit/>
          </a:bodyPr>
          <a:lstStyle/>
          <a:p>
            <a:pPr algn="ctr"/>
            <a:r>
              <a:rPr lang="en-US" sz="3600" dirty="0">
                <a:latin typeface="Twinkl" panose="02000000000000000000" pitchFamily="2" charset="0"/>
              </a:rPr>
              <a:t>What does your child do all day?!</a:t>
            </a:r>
          </a:p>
          <a:p>
            <a:pPr algn="ctr"/>
            <a:endParaRPr lang="en-US" sz="3600" dirty="0">
              <a:latin typeface="Twinkl" panose="02000000000000000000" pitchFamily="2" charset="0"/>
            </a:endParaRPr>
          </a:p>
          <a:p>
            <a:pPr algn="ctr"/>
            <a:endParaRPr lang="en-US" sz="3600" dirty="0">
              <a:latin typeface="Twinkl" panose="02000000000000000000" pitchFamily="2" charset="0"/>
            </a:endParaRPr>
          </a:p>
          <a:p>
            <a:pPr algn="ctr"/>
            <a:r>
              <a:rPr lang="en-US" sz="3600" dirty="0">
                <a:latin typeface="Twinkl"/>
              </a:rPr>
              <a:t> Responses from ‘nothing’ to a full daily recount, including who fell over, are completely normal!</a:t>
            </a:r>
            <a:endParaRPr lang="en-GB" sz="3600" dirty="0">
              <a:latin typeface="Twinkl"/>
            </a:endParaRPr>
          </a:p>
        </p:txBody>
      </p:sp>
    </p:spTree>
    <p:extLst>
      <p:ext uri="{BB962C8B-B14F-4D97-AF65-F5344CB8AC3E}">
        <p14:creationId xmlns:p14="http://schemas.microsoft.com/office/powerpoint/2010/main" val="16672446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28B6-7878-E02C-6140-CBF81A339FA0}"/>
              </a:ext>
            </a:extLst>
          </p:cNvPr>
          <p:cNvSpPr>
            <a:spLocks noGrp="1"/>
          </p:cNvSpPr>
          <p:nvPr>
            <p:ph type="title"/>
          </p:nvPr>
        </p:nvSpPr>
        <p:spPr>
          <a:xfrm>
            <a:off x="271849" y="296562"/>
            <a:ext cx="10276745" cy="1023190"/>
          </a:xfrm>
        </p:spPr>
        <p:txBody>
          <a:bodyPr>
            <a:normAutofit/>
          </a:bodyPr>
          <a:lstStyle/>
          <a:p>
            <a:r>
              <a:rPr lang="en-GB" dirty="0">
                <a:latin typeface="Twinkl" panose="02000000000000000000" pitchFamily="2" charset="0"/>
              </a:rPr>
              <a:t>The reality we are working towards….</a:t>
            </a:r>
          </a:p>
        </p:txBody>
      </p:sp>
      <p:pic>
        <p:nvPicPr>
          <p:cNvPr id="5" name="Content Placeholder 4">
            <a:extLst>
              <a:ext uri="{FF2B5EF4-FFF2-40B4-BE49-F238E27FC236}">
                <a16:creationId xmlns:a16="http://schemas.microsoft.com/office/drawing/2014/main" id="{FB1BCB5B-D6EF-5F9F-F523-4EF537DCC26E}"/>
              </a:ext>
            </a:extLst>
          </p:cNvPr>
          <p:cNvPicPr>
            <a:picLocks noGrp="1" noChangeAspect="1"/>
          </p:cNvPicPr>
          <p:nvPr>
            <p:ph idx="1"/>
          </p:nvPr>
        </p:nvPicPr>
        <p:blipFill>
          <a:blip r:embed="rId3"/>
          <a:stretch>
            <a:fillRect/>
          </a:stretch>
        </p:blipFill>
        <p:spPr>
          <a:xfrm>
            <a:off x="630195" y="1159497"/>
            <a:ext cx="10480745" cy="5401941"/>
          </a:xfrm>
        </p:spPr>
      </p:pic>
    </p:spTree>
    <p:extLst>
      <p:ext uri="{BB962C8B-B14F-4D97-AF65-F5344CB8AC3E}">
        <p14:creationId xmlns:p14="http://schemas.microsoft.com/office/powerpoint/2010/main" val="2225919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4A8DAC1-5E27-B4E5-EA30-6467D2DB2B2C}"/>
              </a:ext>
            </a:extLst>
          </p:cNvPr>
          <p:cNvPicPr>
            <a:picLocks noChangeAspect="1"/>
          </p:cNvPicPr>
          <p:nvPr/>
        </p:nvPicPr>
        <p:blipFill>
          <a:blip r:embed="rId3"/>
          <a:stretch>
            <a:fillRect/>
          </a:stretch>
        </p:blipFill>
        <p:spPr>
          <a:xfrm>
            <a:off x="1111347" y="489843"/>
            <a:ext cx="9898925" cy="5836816"/>
          </a:xfrm>
          <a:prstGeom prst="rect">
            <a:avLst/>
          </a:prstGeom>
        </p:spPr>
      </p:pic>
    </p:spTree>
    <p:extLst>
      <p:ext uri="{BB962C8B-B14F-4D97-AF65-F5344CB8AC3E}">
        <p14:creationId xmlns:p14="http://schemas.microsoft.com/office/powerpoint/2010/main" val="38024742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D6ADE9-B281-AE89-17C3-3A8E25FBAF9D}"/>
              </a:ext>
            </a:extLst>
          </p:cNvPr>
          <p:cNvSpPr>
            <a:spLocks noGrp="1"/>
          </p:cNvSpPr>
          <p:nvPr>
            <p:ph type="title"/>
          </p:nvPr>
        </p:nvSpPr>
        <p:spPr/>
        <p:txBody>
          <a:bodyPr/>
          <a:lstStyle/>
          <a:p>
            <a:r>
              <a:rPr lang="en-GB" dirty="0">
                <a:latin typeface="Twinkl" panose="02000000000000000000"/>
              </a:rPr>
              <a:t>How does my child learn?</a:t>
            </a:r>
          </a:p>
        </p:txBody>
      </p:sp>
      <p:sp>
        <p:nvSpPr>
          <p:cNvPr id="3" name="Content Placeholder 2">
            <a:extLst>
              <a:ext uri="{FF2B5EF4-FFF2-40B4-BE49-F238E27FC236}">
                <a16:creationId xmlns:a16="http://schemas.microsoft.com/office/drawing/2014/main" id="{F8C8A4B6-20CF-C6BB-0FFE-E163598ABBCF}"/>
              </a:ext>
            </a:extLst>
          </p:cNvPr>
          <p:cNvSpPr>
            <a:spLocks noGrp="1"/>
          </p:cNvSpPr>
          <p:nvPr>
            <p:ph idx="1"/>
          </p:nvPr>
        </p:nvSpPr>
        <p:spPr/>
        <p:txBody>
          <a:bodyPr>
            <a:normAutofit fontScale="77500" lnSpcReduction="20000"/>
          </a:bodyPr>
          <a:lstStyle/>
          <a:p>
            <a:r>
              <a:rPr lang="en-GB" sz="3200" dirty="0">
                <a:latin typeface="Twinkl" panose="02000000000000000000" pitchFamily="2" charset="0"/>
              </a:rPr>
              <a:t>Whole class teaching</a:t>
            </a:r>
          </a:p>
          <a:p>
            <a:r>
              <a:rPr lang="en-GB" sz="3200" dirty="0">
                <a:latin typeface="Twinkl" panose="02000000000000000000" pitchFamily="2" charset="0"/>
              </a:rPr>
              <a:t>Small group work- adult led</a:t>
            </a:r>
          </a:p>
          <a:p>
            <a:r>
              <a:rPr lang="en-GB" sz="3200" dirty="0">
                <a:latin typeface="Twinkl" panose="02000000000000000000" pitchFamily="2" charset="0"/>
              </a:rPr>
              <a:t>Child initiated play- little intervention from adults</a:t>
            </a:r>
          </a:p>
          <a:p>
            <a:r>
              <a:rPr lang="en-GB" sz="3200" dirty="0">
                <a:latin typeface="Twinkl" panose="02000000000000000000" pitchFamily="2" charset="0"/>
              </a:rPr>
              <a:t>Child initiated play with additional intervention from adults</a:t>
            </a:r>
          </a:p>
          <a:p>
            <a:r>
              <a:rPr lang="en-GB" sz="3200" dirty="0">
                <a:latin typeface="Twinkl" panose="02000000000000000000" pitchFamily="2" charset="0"/>
              </a:rPr>
              <a:t>Small, targeted group work</a:t>
            </a:r>
          </a:p>
          <a:p>
            <a:r>
              <a:rPr lang="en-GB" sz="3200" dirty="0">
                <a:latin typeface="Twinkl" panose="02000000000000000000" pitchFamily="2" charset="0"/>
              </a:rPr>
              <a:t>Outdoor learning </a:t>
            </a:r>
          </a:p>
          <a:p>
            <a:r>
              <a:rPr lang="en-GB" sz="3200" dirty="0">
                <a:latin typeface="Twinkl" panose="02000000000000000000" pitchFamily="2" charset="0"/>
              </a:rPr>
              <a:t>Forest School – Summer term</a:t>
            </a:r>
          </a:p>
        </p:txBody>
      </p:sp>
    </p:spTree>
    <p:extLst>
      <p:ext uri="{BB962C8B-B14F-4D97-AF65-F5344CB8AC3E}">
        <p14:creationId xmlns:p14="http://schemas.microsoft.com/office/powerpoint/2010/main" val="344234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4145BE-99FA-E144-3DBD-6FA26C3BCFE0}"/>
              </a:ext>
            </a:extLst>
          </p:cNvPr>
          <p:cNvSpPr>
            <a:spLocks noGrp="1"/>
          </p:cNvSpPr>
          <p:nvPr>
            <p:ph type="title"/>
          </p:nvPr>
        </p:nvSpPr>
        <p:spPr/>
        <p:txBody>
          <a:bodyPr/>
          <a:lstStyle/>
          <a:p>
            <a:r>
              <a:rPr lang="en-GB" dirty="0">
                <a:latin typeface="Twinkl" panose="02000000000000000000" pitchFamily="2" charset="0"/>
              </a:rPr>
              <a:t>Forest School</a:t>
            </a:r>
            <a:r>
              <a:rPr lang="en-GB" dirty="0"/>
              <a:t>.</a:t>
            </a:r>
          </a:p>
        </p:txBody>
      </p:sp>
      <p:sp>
        <p:nvSpPr>
          <p:cNvPr id="3" name="Content Placeholder 2">
            <a:extLst>
              <a:ext uri="{FF2B5EF4-FFF2-40B4-BE49-F238E27FC236}">
                <a16:creationId xmlns:a16="http://schemas.microsoft.com/office/drawing/2014/main" id="{5FB82418-14FC-4D94-A576-11A6FFEA30E5}"/>
              </a:ext>
            </a:extLst>
          </p:cNvPr>
          <p:cNvSpPr>
            <a:spLocks noGrp="1"/>
          </p:cNvSpPr>
          <p:nvPr>
            <p:ph idx="1"/>
          </p:nvPr>
        </p:nvSpPr>
        <p:spPr/>
        <p:txBody>
          <a:bodyPr>
            <a:normAutofit/>
          </a:bodyPr>
          <a:lstStyle/>
          <a:p>
            <a:r>
              <a:rPr lang="en-GB" dirty="0">
                <a:latin typeface="Twinkl" panose="02000000000000000000"/>
              </a:rPr>
              <a:t>Outdoor classroom</a:t>
            </a:r>
          </a:p>
          <a:p>
            <a:r>
              <a:rPr lang="en-GB" dirty="0">
                <a:latin typeface="Twinkl" panose="02000000000000000000"/>
              </a:rPr>
              <a:t>Outdoor wear, although in summer term so no snowsuits needed!</a:t>
            </a:r>
          </a:p>
          <a:p>
            <a:r>
              <a:rPr lang="en-GB" dirty="0">
                <a:latin typeface="Twinkl" panose="02000000000000000000"/>
              </a:rPr>
              <a:t>Summer term – 1 half term per class each Friday. </a:t>
            </a:r>
          </a:p>
          <a:p>
            <a:r>
              <a:rPr lang="en-GB" dirty="0">
                <a:latin typeface="Twinkl" panose="02000000000000000000"/>
              </a:rPr>
              <a:t>Parent volunteers are welcome</a:t>
            </a:r>
          </a:p>
          <a:p>
            <a:endParaRPr lang="en-GB" dirty="0">
              <a:latin typeface="Twinkl" panose="02000000000000000000"/>
            </a:endParaRPr>
          </a:p>
          <a:p>
            <a:pPr marL="0" indent="0">
              <a:buNone/>
            </a:pPr>
            <a:r>
              <a:rPr lang="en-GB" dirty="0">
                <a:latin typeface="Twinkl" panose="02000000000000000000"/>
              </a:rPr>
              <a:t>Full information will be sent out at the end of the Spring term.</a:t>
            </a:r>
          </a:p>
        </p:txBody>
      </p:sp>
    </p:spTree>
    <p:extLst>
      <p:ext uri="{BB962C8B-B14F-4D97-AF65-F5344CB8AC3E}">
        <p14:creationId xmlns:p14="http://schemas.microsoft.com/office/powerpoint/2010/main" val="3825382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A group of children in a garden&#10;&#10;AI-generated content may be incorrect.">
            <a:extLst>
              <a:ext uri="{FF2B5EF4-FFF2-40B4-BE49-F238E27FC236}">
                <a16:creationId xmlns:a16="http://schemas.microsoft.com/office/drawing/2014/main" id="{A252B068-3EB4-F910-98A2-F7A8E5BD2621}"/>
              </a:ext>
            </a:extLst>
          </p:cNvPr>
          <p:cNvPicPr>
            <a:picLocks noGrp="1" noChangeAspect="1"/>
          </p:cNvPicPr>
          <p:nvPr>
            <p:ph idx="1"/>
          </p:nvPr>
        </p:nvPicPr>
        <p:blipFill>
          <a:blip r:embed="rId3"/>
          <a:stretch>
            <a:fillRect/>
          </a:stretch>
        </p:blipFill>
        <p:spPr>
          <a:xfrm>
            <a:off x="2395459" y="341271"/>
            <a:ext cx="5900527" cy="6179366"/>
          </a:xfrm>
          <a:prstGeom prst="rect">
            <a:avLst/>
          </a:prstGeom>
        </p:spPr>
      </p:pic>
    </p:spTree>
    <p:extLst>
      <p:ext uri="{BB962C8B-B14F-4D97-AF65-F5344CB8AC3E}">
        <p14:creationId xmlns:p14="http://schemas.microsoft.com/office/powerpoint/2010/main" val="34061064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B0707-E98F-322F-846C-E5C63E6AA02B}"/>
              </a:ext>
            </a:extLst>
          </p:cNvPr>
          <p:cNvSpPr>
            <a:spLocks noGrp="1"/>
          </p:cNvSpPr>
          <p:nvPr>
            <p:ph type="title" idx="4294967295"/>
          </p:nvPr>
        </p:nvSpPr>
        <p:spPr>
          <a:xfrm>
            <a:off x="0" y="393700"/>
            <a:ext cx="10515600" cy="1325563"/>
          </a:xfrm>
        </p:spPr>
        <p:txBody>
          <a:bodyPr/>
          <a:lstStyle/>
          <a:p>
            <a:pPr algn="ctr"/>
            <a:r>
              <a:rPr lang="en-GB" dirty="0">
                <a:latin typeface="Twinkl" panose="02000000000000000000" pitchFamily="2" charset="0"/>
              </a:rPr>
              <a:t>Visits and experiences </a:t>
            </a:r>
          </a:p>
        </p:txBody>
      </p:sp>
      <p:sp>
        <p:nvSpPr>
          <p:cNvPr id="3" name="Content Placeholder 2">
            <a:extLst>
              <a:ext uri="{FF2B5EF4-FFF2-40B4-BE49-F238E27FC236}">
                <a16:creationId xmlns:a16="http://schemas.microsoft.com/office/drawing/2014/main" id="{682C5153-5A1C-C4CC-FB82-574442A09194}"/>
              </a:ext>
            </a:extLst>
          </p:cNvPr>
          <p:cNvSpPr>
            <a:spLocks noGrp="1"/>
          </p:cNvSpPr>
          <p:nvPr>
            <p:ph idx="4294967295"/>
          </p:nvPr>
        </p:nvSpPr>
        <p:spPr>
          <a:xfrm>
            <a:off x="1676400" y="1719263"/>
            <a:ext cx="10515600" cy="4351337"/>
          </a:xfrm>
        </p:spPr>
        <p:txBody>
          <a:bodyPr/>
          <a:lstStyle/>
          <a:p>
            <a:r>
              <a:rPr lang="en-GB" dirty="0">
                <a:latin typeface="Twinkl" panose="02000000000000000000"/>
              </a:rPr>
              <a:t>Autumn  – Christchurch</a:t>
            </a:r>
          </a:p>
          <a:p>
            <a:r>
              <a:rPr lang="en-GB" dirty="0">
                <a:latin typeface="Twinkl" panose="02000000000000000000"/>
              </a:rPr>
              <a:t>Spring  – Animal Encounters workshop </a:t>
            </a:r>
          </a:p>
          <a:p>
            <a:pPr marL="0" indent="0">
              <a:buNone/>
            </a:pPr>
            <a:r>
              <a:rPr lang="en-GB" dirty="0">
                <a:latin typeface="Twinkl" panose="02000000000000000000"/>
              </a:rPr>
              <a:t>                – Celebration of work assembly. Parents invited. </a:t>
            </a:r>
          </a:p>
          <a:p>
            <a:r>
              <a:rPr lang="en-GB" dirty="0">
                <a:latin typeface="Twinkl" panose="02000000000000000000"/>
              </a:rPr>
              <a:t>Summer – Local area walk</a:t>
            </a:r>
          </a:p>
          <a:p>
            <a:pPr marL="0" indent="0">
              <a:buNone/>
            </a:pPr>
            <a:r>
              <a:rPr lang="en-GB" dirty="0">
                <a:latin typeface="Twinkl" panose="02000000000000000000"/>
              </a:rPr>
              <a:t>                  – Gingerbread Man workshop</a:t>
            </a:r>
          </a:p>
          <a:p>
            <a:endParaRPr lang="en-GB" dirty="0"/>
          </a:p>
          <a:p>
            <a:pPr marL="0" indent="0">
              <a:buNone/>
            </a:pPr>
            <a:endParaRPr lang="en-GB" dirty="0"/>
          </a:p>
        </p:txBody>
      </p:sp>
    </p:spTree>
    <p:extLst>
      <p:ext uri="{BB962C8B-B14F-4D97-AF65-F5344CB8AC3E}">
        <p14:creationId xmlns:p14="http://schemas.microsoft.com/office/powerpoint/2010/main" val="3952764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436AC-846C-DB6E-7527-A57B42E1EE99}"/>
              </a:ext>
            </a:extLst>
          </p:cNvPr>
          <p:cNvSpPr>
            <a:spLocks noGrp="1"/>
          </p:cNvSpPr>
          <p:nvPr>
            <p:ph type="title"/>
          </p:nvPr>
        </p:nvSpPr>
        <p:spPr/>
        <p:txBody>
          <a:bodyPr/>
          <a:lstStyle/>
          <a:p>
            <a:r>
              <a:rPr lang="en-GB" dirty="0">
                <a:latin typeface="Twinkl" panose="02000000000000000000" pitchFamily="2" charset="0"/>
              </a:rPr>
              <a:t>Inviting you in…..</a:t>
            </a:r>
          </a:p>
        </p:txBody>
      </p:sp>
      <p:sp>
        <p:nvSpPr>
          <p:cNvPr id="3" name="Content Placeholder 2">
            <a:extLst>
              <a:ext uri="{FF2B5EF4-FFF2-40B4-BE49-F238E27FC236}">
                <a16:creationId xmlns:a16="http://schemas.microsoft.com/office/drawing/2014/main" id="{7726206C-A6E0-C5C9-CF0B-3BA1EA7C33DF}"/>
              </a:ext>
            </a:extLst>
          </p:cNvPr>
          <p:cNvSpPr>
            <a:spLocks noGrp="1"/>
          </p:cNvSpPr>
          <p:nvPr>
            <p:ph idx="1"/>
          </p:nvPr>
        </p:nvSpPr>
        <p:spPr>
          <a:xfrm>
            <a:off x="1295401" y="2535810"/>
            <a:ext cx="9601196" cy="3657600"/>
          </a:xfrm>
        </p:spPr>
        <p:txBody>
          <a:bodyPr>
            <a:normAutofit fontScale="92500" lnSpcReduction="10000"/>
          </a:bodyPr>
          <a:lstStyle/>
          <a:p>
            <a:pPr marL="0" indent="0">
              <a:buNone/>
            </a:pPr>
            <a:r>
              <a:rPr lang="en-GB" u="sng" dirty="0">
                <a:latin typeface="Twinkl" panose="02000000000000000000"/>
              </a:rPr>
              <a:t>Old Toys workshop</a:t>
            </a:r>
            <a:r>
              <a:rPr lang="en-GB" dirty="0">
                <a:latin typeface="Twinkl" panose="02000000000000000000"/>
              </a:rPr>
              <a:t>. </a:t>
            </a:r>
          </a:p>
          <a:p>
            <a:pPr marL="0" indent="0">
              <a:buNone/>
            </a:pPr>
            <a:r>
              <a:rPr lang="en-GB" dirty="0">
                <a:latin typeface="Twinkl" panose="02000000000000000000"/>
              </a:rPr>
              <a:t>Please ask grandparents for any items they may be willing to bring in.</a:t>
            </a:r>
          </a:p>
          <a:p>
            <a:pPr marL="0" indent="0">
              <a:buNone/>
            </a:pPr>
            <a:endParaRPr lang="en-GB" dirty="0">
              <a:latin typeface="Twinkl" panose="02000000000000000000"/>
            </a:endParaRPr>
          </a:p>
          <a:p>
            <a:pPr marL="0" indent="0">
              <a:buNone/>
            </a:pPr>
            <a:r>
              <a:rPr lang="en-GB" u="sng" dirty="0">
                <a:latin typeface="Twinkl" panose="02000000000000000000"/>
              </a:rPr>
              <a:t>Book at Bedtime.</a:t>
            </a:r>
          </a:p>
          <a:p>
            <a:pPr marL="0" indent="0">
              <a:buNone/>
            </a:pPr>
            <a:r>
              <a:rPr lang="en-GB" dirty="0">
                <a:latin typeface="Twinkl" panose="02000000000000000000"/>
              </a:rPr>
              <a:t>Look out for the parent mail. This is usually before Christmas.</a:t>
            </a:r>
          </a:p>
          <a:p>
            <a:pPr marL="0" indent="0">
              <a:buNone/>
            </a:pPr>
            <a:endParaRPr lang="en-GB" dirty="0">
              <a:latin typeface="Twinkl" panose="02000000000000000000"/>
            </a:endParaRPr>
          </a:p>
          <a:p>
            <a:pPr marL="0" indent="0">
              <a:buNone/>
            </a:pPr>
            <a:r>
              <a:rPr lang="en-GB" u="sng" dirty="0">
                <a:latin typeface="Twinkl" panose="02000000000000000000"/>
              </a:rPr>
              <a:t>Family workshops</a:t>
            </a:r>
          </a:p>
          <a:p>
            <a:pPr marL="0" indent="0">
              <a:buNone/>
            </a:pPr>
            <a:r>
              <a:rPr lang="en-GB" dirty="0">
                <a:latin typeface="Twinkl" panose="02000000000000000000"/>
              </a:rPr>
              <a:t>Twigs and Trees, February 2027.  Booking details to be sent out after Christmas</a:t>
            </a:r>
          </a:p>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buNone/>
            </a:pPr>
            <a:endParaRPr lang="en-GB" dirty="0"/>
          </a:p>
        </p:txBody>
      </p:sp>
    </p:spTree>
    <p:extLst>
      <p:ext uri="{BB962C8B-B14F-4D97-AF65-F5344CB8AC3E}">
        <p14:creationId xmlns:p14="http://schemas.microsoft.com/office/powerpoint/2010/main" val="42120625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D4D0A-FB88-F429-156B-48DC200E2DB2}"/>
              </a:ext>
            </a:extLst>
          </p:cNvPr>
          <p:cNvSpPr>
            <a:spLocks noGrp="1"/>
          </p:cNvSpPr>
          <p:nvPr>
            <p:ph type="title"/>
          </p:nvPr>
        </p:nvSpPr>
        <p:spPr>
          <a:xfrm>
            <a:off x="1089744" y="2766218"/>
            <a:ext cx="10515600" cy="1325563"/>
          </a:xfrm>
        </p:spPr>
        <p:txBody>
          <a:bodyPr>
            <a:normAutofit fontScale="90000"/>
          </a:bodyPr>
          <a:lstStyle/>
          <a:p>
            <a:pPr algn="l"/>
            <a:r>
              <a:rPr lang="en-GB" dirty="0">
                <a:latin typeface="Twinkl" panose="02000000000000000000"/>
              </a:rPr>
              <a:t>Online Platforms</a:t>
            </a:r>
            <a:br>
              <a:rPr lang="en-GB" dirty="0">
                <a:latin typeface="Twinkl" panose="02000000000000000000"/>
              </a:rPr>
            </a:br>
            <a:br>
              <a:rPr lang="en-GB" dirty="0">
                <a:latin typeface="Twinkl" panose="02000000000000000000"/>
              </a:rPr>
            </a:br>
            <a:r>
              <a:rPr lang="en-GB" sz="3600" dirty="0">
                <a:latin typeface="Twinkl" panose="02000000000000000000"/>
              </a:rPr>
              <a:t>We are introducing a new online learning platform which will replace Google Classroom. This will be trialled with Foundation Stage.  Further information will be communicated as soon as this is available. </a:t>
            </a:r>
            <a:br>
              <a:rPr lang="en-GB" sz="3600" dirty="0">
                <a:latin typeface="Twinkl" panose="02000000000000000000"/>
              </a:rPr>
            </a:br>
            <a:br>
              <a:rPr lang="en-GB" sz="3600" dirty="0">
                <a:latin typeface="Twinkl" panose="02000000000000000000"/>
              </a:rPr>
            </a:br>
            <a:r>
              <a:rPr lang="en-GB" sz="3600" dirty="0">
                <a:latin typeface="Twinkl" panose="02000000000000000000"/>
              </a:rPr>
              <a:t>Mr Mitchell is in the process of setting up a Facebook page to share news with parents / carers. </a:t>
            </a:r>
          </a:p>
        </p:txBody>
      </p:sp>
    </p:spTree>
    <p:extLst>
      <p:ext uri="{BB962C8B-B14F-4D97-AF65-F5344CB8AC3E}">
        <p14:creationId xmlns:p14="http://schemas.microsoft.com/office/powerpoint/2010/main" val="23895927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FDF90-4B85-2218-4200-33A4FAFF34C7}"/>
              </a:ext>
            </a:extLst>
          </p:cNvPr>
          <p:cNvSpPr>
            <a:spLocks noGrp="1"/>
          </p:cNvSpPr>
          <p:nvPr>
            <p:ph type="title"/>
          </p:nvPr>
        </p:nvSpPr>
        <p:spPr>
          <a:xfrm>
            <a:off x="1295402" y="888003"/>
            <a:ext cx="9601196" cy="1303867"/>
          </a:xfrm>
        </p:spPr>
        <p:txBody>
          <a:bodyPr>
            <a:normAutofit/>
          </a:bodyPr>
          <a:lstStyle/>
          <a:p>
            <a:r>
              <a:rPr lang="en-GB" sz="3600" dirty="0">
                <a:latin typeface="Twinkl" panose="02000000000000000000" pitchFamily="2" charset="0"/>
              </a:rPr>
              <a:t>Is my child assessed / tested at the end of the year? </a:t>
            </a:r>
          </a:p>
        </p:txBody>
      </p:sp>
      <p:pic>
        <p:nvPicPr>
          <p:cNvPr id="5" name="Content Placeholder 4">
            <a:extLst>
              <a:ext uri="{FF2B5EF4-FFF2-40B4-BE49-F238E27FC236}">
                <a16:creationId xmlns:a16="http://schemas.microsoft.com/office/drawing/2014/main" id="{58431244-A47B-780F-873F-D6F1307ED6E0}"/>
              </a:ext>
            </a:extLst>
          </p:cNvPr>
          <p:cNvPicPr>
            <a:picLocks noGrp="1" noChangeAspect="1"/>
          </p:cNvPicPr>
          <p:nvPr>
            <p:ph idx="1"/>
          </p:nvPr>
        </p:nvPicPr>
        <p:blipFill>
          <a:blip r:embed="rId3"/>
          <a:stretch>
            <a:fillRect/>
          </a:stretch>
        </p:blipFill>
        <p:spPr>
          <a:xfrm>
            <a:off x="648486" y="2191870"/>
            <a:ext cx="10895028" cy="3188044"/>
          </a:xfrm>
        </p:spPr>
      </p:pic>
      <p:sp>
        <p:nvSpPr>
          <p:cNvPr id="3" name="TextBox 2">
            <a:extLst>
              <a:ext uri="{FF2B5EF4-FFF2-40B4-BE49-F238E27FC236}">
                <a16:creationId xmlns:a16="http://schemas.microsoft.com/office/drawing/2014/main" id="{ABF02207-7A3F-49F1-B1C0-F40FB0CF38E0}"/>
              </a:ext>
            </a:extLst>
          </p:cNvPr>
          <p:cNvSpPr txBox="1"/>
          <p:nvPr/>
        </p:nvSpPr>
        <p:spPr>
          <a:xfrm>
            <a:off x="833718" y="5379914"/>
            <a:ext cx="10327341" cy="461665"/>
          </a:xfrm>
          <a:prstGeom prst="rect">
            <a:avLst/>
          </a:prstGeom>
          <a:noFill/>
        </p:spPr>
        <p:txBody>
          <a:bodyPr wrap="square" rtlCol="0">
            <a:spAutoFit/>
          </a:bodyPr>
          <a:lstStyle/>
          <a:p>
            <a:r>
              <a:rPr lang="en-GB" sz="2400" dirty="0">
                <a:latin typeface="Twinkl" panose="02000000000000000000"/>
              </a:rPr>
              <a:t>We will give parents more information about the GLD at parents evening</a:t>
            </a:r>
          </a:p>
        </p:txBody>
      </p:sp>
    </p:spTree>
    <p:extLst>
      <p:ext uri="{BB962C8B-B14F-4D97-AF65-F5344CB8AC3E}">
        <p14:creationId xmlns:p14="http://schemas.microsoft.com/office/powerpoint/2010/main" val="473916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9D0F6C-3A7F-BDD8-2242-C66FD76F681C}"/>
              </a:ext>
            </a:extLst>
          </p:cNvPr>
          <p:cNvSpPr>
            <a:spLocks noGrp="1"/>
          </p:cNvSpPr>
          <p:nvPr>
            <p:ph type="title" idx="4294967295"/>
          </p:nvPr>
        </p:nvSpPr>
        <p:spPr>
          <a:xfrm>
            <a:off x="0" y="461963"/>
            <a:ext cx="9601200" cy="1303337"/>
          </a:xfrm>
        </p:spPr>
        <p:txBody>
          <a:bodyPr/>
          <a:lstStyle/>
          <a:p>
            <a:r>
              <a:rPr lang="en-GB" dirty="0">
                <a:latin typeface="Twinkl" panose="02000000000000000000" pitchFamily="2" charset="0"/>
              </a:rPr>
              <a:t>What can I do to help? </a:t>
            </a:r>
          </a:p>
        </p:txBody>
      </p:sp>
      <p:sp>
        <p:nvSpPr>
          <p:cNvPr id="3" name="Content Placeholder 2">
            <a:extLst>
              <a:ext uri="{FF2B5EF4-FFF2-40B4-BE49-F238E27FC236}">
                <a16:creationId xmlns:a16="http://schemas.microsoft.com/office/drawing/2014/main" id="{3A8140A6-C590-61F1-CA36-C0567A921A7F}"/>
              </a:ext>
            </a:extLst>
          </p:cNvPr>
          <p:cNvSpPr>
            <a:spLocks noGrp="1"/>
          </p:cNvSpPr>
          <p:nvPr>
            <p:ph idx="4294967295"/>
          </p:nvPr>
        </p:nvSpPr>
        <p:spPr>
          <a:xfrm>
            <a:off x="874712" y="1472087"/>
            <a:ext cx="10442575" cy="3317875"/>
          </a:xfrm>
        </p:spPr>
        <p:txBody>
          <a:bodyPr>
            <a:noAutofit/>
          </a:bodyPr>
          <a:lstStyle/>
          <a:p>
            <a:r>
              <a:rPr lang="en-GB" sz="3200" dirty="0">
                <a:latin typeface="Twinkl"/>
              </a:rPr>
              <a:t>Sounds 5 x a week. </a:t>
            </a:r>
          </a:p>
          <a:p>
            <a:r>
              <a:rPr lang="en-GB" sz="3200" dirty="0">
                <a:latin typeface="Twinkl"/>
              </a:rPr>
              <a:t>Knife and fork</a:t>
            </a:r>
          </a:p>
          <a:p>
            <a:r>
              <a:rPr lang="en-GB" sz="3200" dirty="0">
                <a:latin typeface="Twinkl" panose="02000000000000000000" pitchFamily="2" charset="0"/>
              </a:rPr>
              <a:t>Coat</a:t>
            </a:r>
          </a:p>
          <a:p>
            <a:r>
              <a:rPr lang="en-GB" sz="3200" dirty="0">
                <a:latin typeface="Twinkl"/>
              </a:rPr>
              <a:t>Open snack (bananas, satsumas )</a:t>
            </a:r>
          </a:p>
          <a:p>
            <a:r>
              <a:rPr lang="en-GB" sz="3200" dirty="0">
                <a:latin typeface="Twinkl"/>
              </a:rPr>
              <a:t>Discuss Lunch options the day before</a:t>
            </a:r>
          </a:p>
        </p:txBody>
      </p:sp>
    </p:spTree>
    <p:extLst>
      <p:ext uri="{BB962C8B-B14F-4D97-AF65-F5344CB8AC3E}">
        <p14:creationId xmlns:p14="http://schemas.microsoft.com/office/powerpoint/2010/main" val="5885706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F68B1-873B-45B4-8D89-8B38663E6818}"/>
              </a:ext>
            </a:extLst>
          </p:cNvPr>
          <p:cNvSpPr>
            <a:spLocks noGrp="1"/>
          </p:cNvSpPr>
          <p:nvPr>
            <p:ph type="title"/>
          </p:nvPr>
        </p:nvSpPr>
        <p:spPr/>
        <p:txBody>
          <a:bodyPr>
            <a:normAutofit/>
          </a:bodyPr>
          <a:lstStyle/>
          <a:p>
            <a:r>
              <a:rPr lang="en-GB" sz="4000" dirty="0">
                <a:latin typeface="Twinkl" panose="02000000000000000000"/>
              </a:rPr>
              <a:t>Finally….</a:t>
            </a:r>
          </a:p>
        </p:txBody>
      </p:sp>
      <p:sp>
        <p:nvSpPr>
          <p:cNvPr id="3" name="Content Placeholder 2">
            <a:extLst>
              <a:ext uri="{FF2B5EF4-FFF2-40B4-BE49-F238E27FC236}">
                <a16:creationId xmlns:a16="http://schemas.microsoft.com/office/drawing/2014/main" id="{F10F192E-EA71-6CB9-85E7-BF40B00CFED6}"/>
              </a:ext>
            </a:extLst>
          </p:cNvPr>
          <p:cNvSpPr>
            <a:spLocks noGrp="1"/>
          </p:cNvSpPr>
          <p:nvPr>
            <p:ph idx="1"/>
          </p:nvPr>
        </p:nvSpPr>
        <p:spPr/>
        <p:txBody>
          <a:bodyPr>
            <a:normAutofit/>
          </a:bodyPr>
          <a:lstStyle/>
          <a:p>
            <a:pPr marL="0" indent="0">
              <a:buNone/>
            </a:pPr>
            <a:endParaRPr lang="en-GB" sz="3200" dirty="0">
              <a:latin typeface="Twinkl" panose="02000000000000000000" pitchFamily="2" charset="0"/>
            </a:endParaRPr>
          </a:p>
          <a:p>
            <a:r>
              <a:rPr lang="en-GB" sz="3200" dirty="0">
                <a:latin typeface="Twinkl" panose="02000000000000000000" pitchFamily="2" charset="0"/>
              </a:rPr>
              <a:t>We are here to help. Please ask to speak to a member of staff if you have any questions or concerns.</a:t>
            </a:r>
          </a:p>
          <a:p>
            <a:r>
              <a:rPr lang="en-GB" sz="3200" dirty="0">
                <a:latin typeface="Twinkl" panose="02000000000000000000" pitchFamily="2" charset="0"/>
              </a:rPr>
              <a:t>If you have a payment, pick up, general information query then please contact the school office. </a:t>
            </a:r>
          </a:p>
          <a:p>
            <a:endParaRPr lang="en-GB" dirty="0">
              <a:latin typeface="Twinkl" panose="02000000000000000000" pitchFamily="2" charset="0"/>
            </a:endParaRPr>
          </a:p>
          <a:p>
            <a:endParaRPr lang="en-GB" dirty="0"/>
          </a:p>
        </p:txBody>
      </p:sp>
    </p:spTree>
    <p:extLst>
      <p:ext uri="{BB962C8B-B14F-4D97-AF65-F5344CB8AC3E}">
        <p14:creationId xmlns:p14="http://schemas.microsoft.com/office/powerpoint/2010/main" val="19926198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97E1A-84B0-4EC8-9EDD-392266087EE6}"/>
              </a:ext>
            </a:extLst>
          </p:cNvPr>
          <p:cNvSpPr>
            <a:spLocks noGrp="1"/>
          </p:cNvSpPr>
          <p:nvPr>
            <p:ph type="title"/>
          </p:nvPr>
        </p:nvSpPr>
        <p:spPr/>
        <p:txBody>
          <a:bodyPr/>
          <a:lstStyle/>
          <a:p>
            <a:r>
              <a:rPr lang="en-US" dirty="0">
                <a:latin typeface="Twinkl" panose="02000000000000000000" pitchFamily="2" charset="0"/>
              </a:rPr>
              <a:t>Questions</a:t>
            </a:r>
            <a:endParaRPr lang="en-GB" dirty="0">
              <a:latin typeface="Twinkl" panose="02000000000000000000" pitchFamily="2" charset="0"/>
            </a:endParaRPr>
          </a:p>
        </p:txBody>
      </p:sp>
      <p:sp>
        <p:nvSpPr>
          <p:cNvPr id="3" name="Content Placeholder 2">
            <a:extLst>
              <a:ext uri="{FF2B5EF4-FFF2-40B4-BE49-F238E27FC236}">
                <a16:creationId xmlns:a16="http://schemas.microsoft.com/office/drawing/2014/main" id="{7CEBD4CB-CB71-46E7-8144-169F9EB58227}"/>
              </a:ext>
            </a:extLst>
          </p:cNvPr>
          <p:cNvSpPr>
            <a:spLocks noGrp="1"/>
          </p:cNvSpPr>
          <p:nvPr>
            <p:ph idx="1"/>
          </p:nvPr>
        </p:nvSpPr>
        <p:spPr/>
        <p:txBody>
          <a:bodyPr>
            <a:normAutofit/>
          </a:bodyPr>
          <a:lstStyle/>
          <a:p>
            <a:pPr marL="0" indent="0" algn="ctr">
              <a:buNone/>
            </a:pPr>
            <a:r>
              <a:rPr lang="en-US" sz="20000" dirty="0">
                <a:latin typeface="Twinkl" panose="02000000000000000000" pitchFamily="2" charset="0"/>
              </a:rPr>
              <a:t>?</a:t>
            </a:r>
            <a:endParaRPr lang="en-GB" sz="20000" dirty="0">
              <a:latin typeface="Twinkl" panose="02000000000000000000" pitchFamily="2" charset="0"/>
            </a:endParaRPr>
          </a:p>
        </p:txBody>
      </p:sp>
    </p:spTree>
    <p:extLst>
      <p:ext uri="{BB962C8B-B14F-4D97-AF65-F5344CB8AC3E}">
        <p14:creationId xmlns:p14="http://schemas.microsoft.com/office/powerpoint/2010/main" val="2373537267"/>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2ec62ef-d903-4f0c-a346-7777647a8f31" xsi:nil="true"/>
    <lcf76f155ced4ddcb4097134ff3c332f xmlns="a57ba6b6-bd63-4dc9-ae7b-19e115e5b7fe">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B8654710B4E7924897FCF38095556537" ma:contentTypeVersion="15" ma:contentTypeDescription="Create a new document." ma:contentTypeScope="" ma:versionID="03b46485f58a44bd284f252d443026f3">
  <xsd:schema xmlns:xsd="http://www.w3.org/2001/XMLSchema" xmlns:xs="http://www.w3.org/2001/XMLSchema" xmlns:p="http://schemas.microsoft.com/office/2006/metadata/properties" xmlns:ns2="a57ba6b6-bd63-4dc9-ae7b-19e115e5b7fe" xmlns:ns3="c2ec62ef-d903-4f0c-a346-7777647a8f31" targetNamespace="http://schemas.microsoft.com/office/2006/metadata/properties" ma:root="true" ma:fieldsID="be1930182e5960bf6eb376c0b8493c57" ns2:_="" ns3:_="">
    <xsd:import namespace="a57ba6b6-bd63-4dc9-ae7b-19e115e5b7fe"/>
    <xsd:import namespace="c2ec62ef-d903-4f0c-a346-7777647a8f3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7ba6b6-bd63-4dc9-ae7b-19e115e5b7f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e62db9f-f81a-4565-95fb-fdafd25ebe67"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2ec62ef-d903-4f0c-a346-7777647a8f31"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a6366c3-5b60-4c76-b5df-cfaec8b206e5}" ma:internalName="TaxCatchAll" ma:showField="CatchAllData" ma:web="c2ec62ef-d903-4f0c-a346-7777647a8f3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FF11DDB-D3E1-4200-9B01-DA6A50B9BDDF}">
  <ds:schemaRefs>
    <ds:schemaRef ds:uri="http://schemas.microsoft.com/office/2006/metadata/properties"/>
    <ds:schemaRef ds:uri="a57ba6b6-bd63-4dc9-ae7b-19e115e5b7fe"/>
    <ds:schemaRef ds:uri="http://schemas.openxmlformats.org/package/2006/metadata/core-properties"/>
    <ds:schemaRef ds:uri="c2ec62ef-d903-4f0c-a346-7777647a8f31"/>
    <ds:schemaRef ds:uri="http://www.w3.org/XML/1998/namespace"/>
    <ds:schemaRef ds:uri="http://purl.org/dc/dcmitype/"/>
    <ds:schemaRef ds:uri="http://purl.org/dc/terms/"/>
    <ds:schemaRef ds:uri="http://schemas.microsoft.com/office/infopath/2007/PartnerControls"/>
    <ds:schemaRef ds:uri="http://schemas.microsoft.com/office/2006/documentManagement/types"/>
    <ds:schemaRef ds:uri="http://purl.org/dc/elements/1.1/"/>
  </ds:schemaRefs>
</ds:datastoreItem>
</file>

<file path=customXml/itemProps2.xml><?xml version="1.0" encoding="utf-8"?>
<ds:datastoreItem xmlns:ds="http://schemas.openxmlformats.org/officeDocument/2006/customXml" ds:itemID="{A79C34FD-3716-43E0-A69B-89FE5AA35C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7ba6b6-bd63-4dc9-ae7b-19e115e5b7fe"/>
    <ds:schemaRef ds:uri="c2ec62ef-d903-4f0c-a346-7777647a8f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935AC57-F93A-4F61-8305-1E98635CD2C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Organic</Template>
  <TotalTime>1682</TotalTime>
  <Words>630</Words>
  <Application>Microsoft Office PowerPoint</Application>
  <PresentationFormat>Widescreen</PresentationFormat>
  <Paragraphs>94</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Organic</vt:lpstr>
      <vt:lpstr>    Welcome to Stannington Infant School       A friendly and creative environment for learning together</vt:lpstr>
      <vt:lpstr>Reminders….. </vt:lpstr>
      <vt:lpstr>PowerPoint Presentation</vt:lpstr>
      <vt:lpstr>PowerPoint Presentation</vt:lpstr>
      <vt:lpstr>The reality we are working towards….</vt:lpstr>
      <vt:lpstr>PowerPoint Presentation</vt:lpstr>
      <vt:lpstr>How does my child learn?</vt:lpstr>
      <vt:lpstr>Forest School.</vt:lpstr>
      <vt:lpstr>PowerPoint Presentation</vt:lpstr>
      <vt:lpstr>Visits and experiences </vt:lpstr>
      <vt:lpstr>Inviting you in…..</vt:lpstr>
      <vt:lpstr>Online Platforms  We are introducing a new online learning platform which will replace Google Classroom. This will be trialled with Foundation Stage.  Further information will be communicated as soon as this is available.   Mr Mitchell is in the process of setting up a Facebook page to share news with parents / carers. </vt:lpstr>
      <vt:lpstr>Is my child assessed / tested at the end of the year? </vt:lpstr>
      <vt:lpstr>What can I do to help? </vt:lpstr>
      <vt:lpstr>Finally….</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sarah Gore</dc:creator>
  <cp:lastModifiedBy>Sarah Gore</cp:lastModifiedBy>
  <cp:revision>83</cp:revision>
  <dcterms:created xsi:type="dcterms:W3CDTF">2023-10-08T17:26:38Z</dcterms:created>
  <dcterms:modified xsi:type="dcterms:W3CDTF">2026-09-23T15:20:56Z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0x010100B8654710B4E7924897FCF38095556537</vt:lpwstr>
  </property>
  <property fmtid="{D5CDD505-2E9C-101B-9397-08002B2CF9AE}" pid="3" name="MediaServiceImageTags">
    <vt:lpwstr/>
  </property>
</Properties>
</file>